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00" r:id="rId2"/>
    <p:sldId id="301" r:id="rId3"/>
    <p:sldId id="315" r:id="rId4"/>
    <p:sldId id="303" r:id="rId5"/>
    <p:sldId id="304" r:id="rId6"/>
    <p:sldId id="305" r:id="rId7"/>
    <p:sldId id="312" r:id="rId8"/>
    <p:sldId id="307" r:id="rId9"/>
    <p:sldId id="308" r:id="rId10"/>
    <p:sldId id="314" r:id="rId11"/>
    <p:sldId id="311" r:id="rId12"/>
    <p:sldId id="31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4"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6192" autoAdjust="0"/>
  </p:normalViewPr>
  <p:slideViewPr>
    <p:cSldViewPr snapToGrid="0" showGuides="1">
      <p:cViewPr varScale="1">
        <p:scale>
          <a:sx n="68" d="100"/>
          <a:sy n="68" d="100"/>
        </p:scale>
        <p:origin x="600" y="60"/>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77BD5-C84E-47D0-970C-7048C4F07E28}" type="datetimeFigureOut">
              <a:rPr lang="en-US" smtClean="0"/>
              <a:t>10/28/2019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8EEC2-4689-4F43-8EBB-3E6C02502B5D}" type="slidenum">
              <a:rPr lang="en-US" smtClean="0"/>
              <a:t>‹#›</a:t>
            </a:fld>
            <a:endParaRPr lang="en-US"/>
          </a:p>
        </p:txBody>
      </p:sp>
    </p:spTree>
    <p:extLst>
      <p:ext uri="{BB962C8B-B14F-4D97-AF65-F5344CB8AC3E}">
        <p14:creationId xmlns:p14="http://schemas.microsoft.com/office/powerpoint/2010/main" val="801816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B2A0-E74E-4FFD-BC68-81187DD701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142C76-A977-4ACA-8CC1-B4640A4119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668EF9-2A6E-4F81-AFE3-287AC68BBCDA}"/>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5" name="Footer Placeholder 4">
            <a:extLst>
              <a:ext uri="{FF2B5EF4-FFF2-40B4-BE49-F238E27FC236}">
                <a16:creationId xmlns:a16="http://schemas.microsoft.com/office/drawing/2014/main" id="{C9DB2398-C3FF-4A22-9598-D964C003A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E68D9-764F-4845-AE5F-7D2E9D8EFC71}"/>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72619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2E88-E0E5-4393-99BB-464FE3B5B7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6946CE-2310-48AE-90F8-B26EBA3F19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FDC23-33E6-4D92-BADC-CDF9674EE743}"/>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5" name="Footer Placeholder 4">
            <a:extLst>
              <a:ext uri="{FF2B5EF4-FFF2-40B4-BE49-F238E27FC236}">
                <a16:creationId xmlns:a16="http://schemas.microsoft.com/office/drawing/2014/main" id="{FB456A07-E20E-404F-8879-3EFEF43A6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793D2-CB20-4394-B063-6B4277897C8A}"/>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151239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B8D960-72B1-4322-BDE0-9B8921687F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D2BD89-05C5-4ABD-A4F0-0960BB25C0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70A2F-2F3F-4EC0-A02F-588D18E0124F}"/>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5" name="Footer Placeholder 4">
            <a:extLst>
              <a:ext uri="{FF2B5EF4-FFF2-40B4-BE49-F238E27FC236}">
                <a16:creationId xmlns:a16="http://schemas.microsoft.com/office/drawing/2014/main" id="{5BA990F3-6BBB-4A22-8784-1FEDBFECC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FF76E-9E59-48A7-9D35-5BCA710F512D}"/>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2487168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C3C2-3BC3-4A02-A7E8-01C425075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1DACA-994B-49B7-B115-C2DBADC1A5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CE799-FDF5-4EA8-9775-75626D03B316}"/>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5" name="Footer Placeholder 4">
            <a:extLst>
              <a:ext uri="{FF2B5EF4-FFF2-40B4-BE49-F238E27FC236}">
                <a16:creationId xmlns:a16="http://schemas.microsoft.com/office/drawing/2014/main" id="{CE02A684-14D8-4220-9990-4CD752D32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AA364-3583-49B9-9753-AA83C8DD6D17}"/>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1512104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5329-6BB6-4648-934D-4510E70D3A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34CA24-8F7B-4848-B7E9-0B9D69BCFE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5E7D8E-4276-456D-9114-7A24387CF4E8}"/>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5" name="Footer Placeholder 4">
            <a:extLst>
              <a:ext uri="{FF2B5EF4-FFF2-40B4-BE49-F238E27FC236}">
                <a16:creationId xmlns:a16="http://schemas.microsoft.com/office/drawing/2014/main" id="{F41A1855-5688-4F16-A2AC-5B5639ECD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BBF879-EB3F-4CD1-83D3-41F592000911}"/>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348389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D330-3931-4C1A-B9CF-EB0E59BC7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04AE7-21F3-430F-BF16-0E7B1A63D3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48F8E9-D3F1-46FF-8216-97839BD06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939025-A589-408A-AB97-190DCCC38909}"/>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6" name="Footer Placeholder 5">
            <a:extLst>
              <a:ext uri="{FF2B5EF4-FFF2-40B4-BE49-F238E27FC236}">
                <a16:creationId xmlns:a16="http://schemas.microsoft.com/office/drawing/2014/main" id="{519A90B8-1A72-4B7E-8884-07D039097B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04DBC9-9ADC-4CC2-B393-DD82FC9BF11B}"/>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184543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6481-087B-4DE5-B1B6-35F7E19591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E871DD-4B1A-4B37-B2C5-6E3620518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312EE-B53D-4162-9F3F-26A8D11D07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0C6A4C-6E47-484D-A630-3DCFBE3DD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2C3D3-5ADB-4153-974A-5EAC32768E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74EEF4-63FB-4DB9-8BFB-A51C8DAF1357}"/>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8" name="Footer Placeholder 7">
            <a:extLst>
              <a:ext uri="{FF2B5EF4-FFF2-40B4-BE49-F238E27FC236}">
                <a16:creationId xmlns:a16="http://schemas.microsoft.com/office/drawing/2014/main" id="{CA9F00AC-74C0-4C5E-9F81-63D04656F6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03F0AE-DFD1-4D76-9AF5-9FAC86CCF764}"/>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3406223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4F69-3F43-42B5-9525-89F5C125D4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6BEB89-D821-4A5B-9E9B-15D271559B9B}"/>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4" name="Footer Placeholder 3">
            <a:extLst>
              <a:ext uri="{FF2B5EF4-FFF2-40B4-BE49-F238E27FC236}">
                <a16:creationId xmlns:a16="http://schemas.microsoft.com/office/drawing/2014/main" id="{0E7C7534-8721-401F-8970-69D011B309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088F5B-6462-4935-9728-30579AC0E68E}"/>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3596822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072FED-E06E-4122-8946-6B93F2E90D57}"/>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3" name="Footer Placeholder 2">
            <a:extLst>
              <a:ext uri="{FF2B5EF4-FFF2-40B4-BE49-F238E27FC236}">
                <a16:creationId xmlns:a16="http://schemas.microsoft.com/office/drawing/2014/main" id="{8083B528-E534-49EE-8025-CB3E9ADE26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0FF19E-3660-4DD0-ABD5-DE75552D5B02}"/>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2225403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4B89-6F25-4D4E-8F72-15E4B05B7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5B41FC-8A96-450B-9FE1-88793E6981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B6C88D-712F-4CD3-B2EB-3C3F33BEA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C26391-A039-4513-8AD4-FA43CACD8BF2}"/>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6" name="Footer Placeholder 5">
            <a:extLst>
              <a:ext uri="{FF2B5EF4-FFF2-40B4-BE49-F238E27FC236}">
                <a16:creationId xmlns:a16="http://schemas.microsoft.com/office/drawing/2014/main" id="{962ECBA5-D6B7-4806-BC10-25A12FC7A7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3779F-50D8-486A-BDCB-26B661E30103}"/>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3072225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89A9-164A-4A71-9B19-8E6490991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7D4C57-DB9A-4FA3-9A1D-29D680A225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F92F2F-4E59-4E04-BD6F-8DF44949B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6A9483-9ACC-440E-95AA-9C904A64E7AD}"/>
              </a:ext>
            </a:extLst>
          </p:cNvPr>
          <p:cNvSpPr>
            <a:spLocks noGrp="1"/>
          </p:cNvSpPr>
          <p:nvPr>
            <p:ph type="dt" sz="half" idx="10"/>
          </p:nvPr>
        </p:nvSpPr>
        <p:spPr/>
        <p:txBody>
          <a:bodyPr/>
          <a:lstStyle/>
          <a:p>
            <a:fld id="{89BC31ED-3D37-4151-99AE-7BA57F3A8B9E}" type="datetimeFigureOut">
              <a:rPr lang="en-US" smtClean="0"/>
              <a:t>10/28/2019</a:t>
            </a:fld>
            <a:endParaRPr lang="en-US"/>
          </a:p>
        </p:txBody>
      </p:sp>
      <p:sp>
        <p:nvSpPr>
          <p:cNvPr id="6" name="Footer Placeholder 5">
            <a:extLst>
              <a:ext uri="{FF2B5EF4-FFF2-40B4-BE49-F238E27FC236}">
                <a16:creationId xmlns:a16="http://schemas.microsoft.com/office/drawing/2014/main" id="{DE44C910-E085-4A18-B8B7-287C5FB3E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220916-1BAF-47BC-8F9F-0F2EC323B30D}"/>
              </a:ext>
            </a:extLst>
          </p:cNvPr>
          <p:cNvSpPr>
            <a:spLocks noGrp="1"/>
          </p:cNvSpPr>
          <p:nvPr>
            <p:ph type="sldNum" sz="quarter" idx="12"/>
          </p:nvPr>
        </p:nvSpPr>
        <p:spPr/>
        <p:txBody>
          <a:bodyPr/>
          <a:lstStyle/>
          <a:p>
            <a:fld id="{B6F88EFE-D497-40D2-8261-DF6334119663}" type="slidenum">
              <a:rPr lang="en-US" smtClean="0"/>
              <a:t>‹#›</a:t>
            </a:fld>
            <a:endParaRPr lang="en-US"/>
          </a:p>
        </p:txBody>
      </p:sp>
    </p:spTree>
    <p:extLst>
      <p:ext uri="{BB962C8B-B14F-4D97-AF65-F5344CB8AC3E}">
        <p14:creationId xmlns:p14="http://schemas.microsoft.com/office/powerpoint/2010/main" val="101250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5F1F8-5779-4616-9E99-E0EBEB7692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FF17DC-FFC1-4E04-AB8A-6D9345946D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CBC39F-E34F-42B2-8878-0A4558542B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C31ED-3D37-4151-99AE-7BA57F3A8B9E}" type="datetimeFigureOut">
              <a:rPr lang="en-US" smtClean="0"/>
              <a:t>10/28/2019</a:t>
            </a:fld>
            <a:endParaRPr lang="en-US"/>
          </a:p>
        </p:txBody>
      </p:sp>
      <p:sp>
        <p:nvSpPr>
          <p:cNvPr id="5" name="Footer Placeholder 4">
            <a:extLst>
              <a:ext uri="{FF2B5EF4-FFF2-40B4-BE49-F238E27FC236}">
                <a16:creationId xmlns:a16="http://schemas.microsoft.com/office/drawing/2014/main" id="{697EEA42-787D-4A92-9CEB-CC0CAC5DC3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1DB642-B8E5-4480-B27D-19A2128BB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88EFE-D497-40D2-8261-DF6334119663}" type="slidenum">
              <a:rPr lang="en-US" smtClean="0"/>
              <a:t>‹#›</a:t>
            </a:fld>
            <a:endParaRPr lang="en-US"/>
          </a:p>
        </p:txBody>
      </p:sp>
    </p:spTree>
    <p:extLst>
      <p:ext uri="{BB962C8B-B14F-4D97-AF65-F5344CB8AC3E}">
        <p14:creationId xmlns:p14="http://schemas.microsoft.com/office/powerpoint/2010/main" val="305640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9ACB6-3836-43C8-A7AA-BDE3967E43AD}"/>
              </a:ext>
            </a:extLst>
          </p:cNvPr>
          <p:cNvSpPr>
            <a:spLocks noGrp="1"/>
          </p:cNvSpPr>
          <p:nvPr>
            <p:ph type="ctrTitle"/>
          </p:nvPr>
        </p:nvSpPr>
        <p:spPr/>
        <p:txBody>
          <a:bodyPr/>
          <a:lstStyle/>
          <a:p>
            <a:r>
              <a:rPr lang="fr-FR" dirty="0">
                <a:latin typeface="Avenir Next LT Pro" panose="020B0504020202020204" pitchFamily="34" charset="0"/>
                <a:ea typeface="Source Sans Pro" panose="020B0503030403020204" pitchFamily="34" charset="0"/>
                <a:cs typeface="Segoe UI" panose="020B0502040204020203" pitchFamily="34" charset="0"/>
              </a:rPr>
              <a:t>Parametric BIM workflows</a:t>
            </a:r>
            <a:endParaRPr lang="en-US" dirty="0"/>
          </a:p>
        </p:txBody>
      </p:sp>
      <p:sp>
        <p:nvSpPr>
          <p:cNvPr id="3" name="Subtitle 2">
            <a:extLst>
              <a:ext uri="{FF2B5EF4-FFF2-40B4-BE49-F238E27FC236}">
                <a16:creationId xmlns:a16="http://schemas.microsoft.com/office/drawing/2014/main" id="{0D1F799D-3F46-4938-ACC8-1C26DE292815}"/>
              </a:ext>
            </a:extLst>
          </p:cNvPr>
          <p:cNvSpPr>
            <a:spLocks noGrp="1"/>
          </p:cNvSpPr>
          <p:nvPr>
            <p:ph type="subTitle" idx="1"/>
          </p:nvPr>
        </p:nvSpPr>
        <p:spPr/>
        <p:txBody>
          <a:bodyPr/>
          <a:lstStyle/>
          <a:p>
            <a:r>
              <a:rPr lang="fr-FR" dirty="0">
                <a:latin typeface="Avenir Next LT Pro Light" panose="020B0304020202020204" pitchFamily="34" charset="0"/>
              </a:rPr>
              <a:t>Dounia Touil, Architect, NSW Arkitektur</a:t>
            </a:r>
          </a:p>
          <a:p>
            <a:r>
              <a:rPr lang="fr-FR" dirty="0">
                <a:latin typeface="Avenir Next LT Pro Light" panose="020B0304020202020204" pitchFamily="34" charset="0"/>
              </a:rPr>
              <a:t> DKT 2019</a:t>
            </a:r>
            <a:endParaRPr lang="en-US" dirty="0">
              <a:latin typeface="Avenir Next LT Pro Light" panose="020B0304020202020204" pitchFamily="34" charset="0"/>
            </a:endParaRPr>
          </a:p>
          <a:p>
            <a:endParaRPr lang="en-US" dirty="0"/>
          </a:p>
        </p:txBody>
      </p:sp>
      <p:pic>
        <p:nvPicPr>
          <p:cNvPr id="5" name="Picture 4">
            <a:extLst>
              <a:ext uri="{FF2B5EF4-FFF2-40B4-BE49-F238E27FC236}">
                <a16:creationId xmlns:a16="http://schemas.microsoft.com/office/drawing/2014/main" id="{2384A50A-DF1D-4206-9A95-E6FF0A338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spTree>
    <p:extLst>
      <p:ext uri="{BB962C8B-B14F-4D97-AF65-F5344CB8AC3E}">
        <p14:creationId xmlns:p14="http://schemas.microsoft.com/office/powerpoint/2010/main" val="3742288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69">
            <a:hlinkClick r:id="" action="ppaction://media"/>
            <a:extLst>
              <a:ext uri="{FF2B5EF4-FFF2-40B4-BE49-F238E27FC236}">
                <a16:creationId xmlns:a16="http://schemas.microsoft.com/office/drawing/2014/main" id="{8683F13C-5636-48BB-846D-300EF19549B0}"/>
              </a:ext>
            </a:extLst>
          </p:cNvPr>
          <p:cNvPicPr>
            <a:picLocks noChangeAspect="1"/>
          </p:cNvPicPr>
          <p:nvPr>
            <a:videoFile r:link="rId1"/>
            <p:extLst>
              <p:ext uri="{DAA4B4D4-6D71-4841-9C94-3DE7FCFB9230}">
                <p14:media xmlns:p14="http://schemas.microsoft.com/office/powerpoint/2010/main" r:embed="rId2">
                  <p14:trim st="1000" end="300"/>
                </p14:media>
              </p:ext>
            </p:extLst>
          </p:nvPr>
        </p:nvPicPr>
        <p:blipFill>
          <a:blip r:embed="rId4"/>
          <a:stretch>
            <a:fillRect/>
          </a:stretch>
        </p:blipFill>
        <p:spPr>
          <a:xfrm>
            <a:off x="0" y="57943"/>
            <a:ext cx="12192000" cy="6742113"/>
          </a:xfrm>
          <a:prstGeom prst="rect">
            <a:avLst/>
          </a:prstGeom>
        </p:spPr>
      </p:pic>
    </p:spTree>
    <p:extLst>
      <p:ext uri="{BB962C8B-B14F-4D97-AF65-F5344CB8AC3E}">
        <p14:creationId xmlns:p14="http://schemas.microsoft.com/office/powerpoint/2010/main" val="386441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4E84-D7C0-4494-AD82-600E9ABDA22C}"/>
              </a:ext>
            </a:extLst>
          </p:cNvPr>
          <p:cNvSpPr>
            <a:spLocks noGrp="1"/>
          </p:cNvSpPr>
          <p:nvPr>
            <p:ph type="title"/>
          </p:nvPr>
        </p:nvSpPr>
        <p:spPr/>
        <p:txBody>
          <a:bodyPr/>
          <a:lstStyle/>
          <a:p>
            <a:r>
              <a:rPr lang="fr-FR" dirty="0">
                <a:latin typeface="Avenir Next LT Pro" panose="020B0504020202020204" pitchFamily="34" charset="0"/>
              </a:rPr>
              <a:t>Conclusion</a:t>
            </a:r>
            <a:endParaRPr lang="en-US" dirty="0">
              <a:latin typeface="Avenir Next LT Pro" panose="020B0504020202020204" pitchFamily="34" charset="0"/>
            </a:endParaRPr>
          </a:p>
        </p:txBody>
      </p:sp>
      <p:sp>
        <p:nvSpPr>
          <p:cNvPr id="29" name="Title 1">
            <a:extLst>
              <a:ext uri="{FF2B5EF4-FFF2-40B4-BE49-F238E27FC236}">
                <a16:creationId xmlns:a16="http://schemas.microsoft.com/office/drawing/2014/main" id="{AB8CDDEA-7887-461C-B4A5-E5A4D9587249}"/>
              </a:ext>
            </a:extLst>
          </p:cNvPr>
          <p:cNvSpPr txBox="1">
            <a:spLocks/>
          </p:cNvSpPr>
          <p:nvPr/>
        </p:nvSpPr>
        <p:spPr>
          <a:xfrm>
            <a:off x="928622" y="4282269"/>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b="1" dirty="0">
                <a:latin typeface="Avenir Next LT Pro Light" panose="020B0304020202020204" pitchFamily="34" charset="0"/>
              </a:rPr>
              <a:t>Lack of productivity?</a:t>
            </a:r>
            <a:endParaRPr lang="en-US" sz="1500" b="1" dirty="0">
              <a:latin typeface="Avenir Next LT Pro Light" panose="020B0304020202020204" pitchFamily="34" charset="0"/>
            </a:endParaRPr>
          </a:p>
        </p:txBody>
      </p:sp>
      <p:sp>
        <p:nvSpPr>
          <p:cNvPr id="34" name="Title 1">
            <a:extLst>
              <a:ext uri="{FF2B5EF4-FFF2-40B4-BE49-F238E27FC236}">
                <a16:creationId xmlns:a16="http://schemas.microsoft.com/office/drawing/2014/main" id="{05A603AA-0D69-46B9-8FD8-04CD55F70EF5}"/>
              </a:ext>
            </a:extLst>
          </p:cNvPr>
          <p:cNvSpPr txBox="1">
            <a:spLocks/>
          </p:cNvSpPr>
          <p:nvPr/>
        </p:nvSpPr>
        <p:spPr>
          <a:xfrm>
            <a:off x="3206314" y="4282269"/>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b="1" dirty="0">
                <a:latin typeface="Avenir Next LT Pro Light" panose="020B0304020202020204" pitchFamily="34" charset="0"/>
              </a:rPr>
              <a:t>Bring a superuser</a:t>
            </a:r>
            <a:endParaRPr lang="en-US" sz="1500" b="1" dirty="0">
              <a:latin typeface="Avenir Next LT Pro Light" panose="020B0304020202020204" pitchFamily="34" charset="0"/>
            </a:endParaRPr>
          </a:p>
        </p:txBody>
      </p:sp>
      <p:sp>
        <p:nvSpPr>
          <p:cNvPr id="36" name="Title 1">
            <a:extLst>
              <a:ext uri="{FF2B5EF4-FFF2-40B4-BE49-F238E27FC236}">
                <a16:creationId xmlns:a16="http://schemas.microsoft.com/office/drawing/2014/main" id="{D3A7C370-F833-450E-AE7B-13ADFDE605D1}"/>
              </a:ext>
            </a:extLst>
          </p:cNvPr>
          <p:cNvSpPr txBox="1">
            <a:spLocks/>
          </p:cNvSpPr>
          <p:nvPr/>
        </p:nvSpPr>
        <p:spPr>
          <a:xfrm>
            <a:off x="5978876" y="4282269"/>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b="1" dirty="0">
                <a:latin typeface="Avenir Next LT Pro Light" panose="020B0304020202020204" pitchFamily="34" charset="0"/>
              </a:rPr>
              <a:t>Improved workflows</a:t>
            </a:r>
            <a:endParaRPr lang="en-US" sz="1500" b="1" dirty="0">
              <a:latin typeface="Avenir Next LT Pro Light" panose="020B0304020202020204" pitchFamily="34" charset="0"/>
            </a:endParaRPr>
          </a:p>
        </p:txBody>
      </p:sp>
      <p:sp>
        <p:nvSpPr>
          <p:cNvPr id="38" name="Title 1">
            <a:extLst>
              <a:ext uri="{FF2B5EF4-FFF2-40B4-BE49-F238E27FC236}">
                <a16:creationId xmlns:a16="http://schemas.microsoft.com/office/drawing/2014/main" id="{EC0F976F-6ACF-4296-8AE8-6FA12375ACBF}"/>
              </a:ext>
            </a:extLst>
          </p:cNvPr>
          <p:cNvSpPr txBox="1">
            <a:spLocks/>
          </p:cNvSpPr>
          <p:nvPr/>
        </p:nvSpPr>
        <p:spPr>
          <a:xfrm>
            <a:off x="2679091" y="2059751"/>
            <a:ext cx="2471353" cy="1236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latin typeface="Avenir Next LT Pro Light" panose="020B0304020202020204" pitchFamily="34" charset="0"/>
              </a:rPr>
              <a:t>Invest in People</a:t>
            </a:r>
            <a:endParaRPr lang="en-US" sz="2400" b="1" dirty="0">
              <a:latin typeface="Avenir Next LT Pro Light" panose="020B0304020202020204" pitchFamily="34" charset="0"/>
            </a:endParaRPr>
          </a:p>
        </p:txBody>
      </p:sp>
      <p:sp>
        <p:nvSpPr>
          <p:cNvPr id="39" name="Title 1">
            <a:extLst>
              <a:ext uri="{FF2B5EF4-FFF2-40B4-BE49-F238E27FC236}">
                <a16:creationId xmlns:a16="http://schemas.microsoft.com/office/drawing/2014/main" id="{AC5CC378-243F-4DFC-BEA9-0CDAA8FF195C}"/>
              </a:ext>
            </a:extLst>
          </p:cNvPr>
          <p:cNvSpPr txBox="1">
            <a:spLocks/>
          </p:cNvSpPr>
          <p:nvPr/>
        </p:nvSpPr>
        <p:spPr>
          <a:xfrm>
            <a:off x="5451653" y="2725865"/>
            <a:ext cx="2471353" cy="1236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latin typeface="Avenir Next LT Pro Light" panose="020B0304020202020204" pitchFamily="34" charset="0"/>
              </a:rPr>
              <a:t>Better process</a:t>
            </a:r>
            <a:endParaRPr lang="en-US" sz="2400" b="1" dirty="0">
              <a:latin typeface="Avenir Next LT Pro Light" panose="020B0304020202020204" pitchFamily="34" charset="0"/>
            </a:endParaRPr>
          </a:p>
        </p:txBody>
      </p:sp>
      <p:sp>
        <p:nvSpPr>
          <p:cNvPr id="40" name="Title 1">
            <a:extLst>
              <a:ext uri="{FF2B5EF4-FFF2-40B4-BE49-F238E27FC236}">
                <a16:creationId xmlns:a16="http://schemas.microsoft.com/office/drawing/2014/main" id="{4BBC3E76-8DD2-45B7-B291-BA77D06D405B}"/>
              </a:ext>
            </a:extLst>
          </p:cNvPr>
          <p:cNvSpPr txBox="1">
            <a:spLocks/>
          </p:cNvSpPr>
          <p:nvPr/>
        </p:nvSpPr>
        <p:spPr>
          <a:xfrm>
            <a:off x="8647098" y="4282269"/>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b="1" dirty="0">
                <a:latin typeface="Avenir Next LT Pro Light" panose="020B0304020202020204" pitchFamily="34" charset="0"/>
              </a:rPr>
              <a:t>Profitability</a:t>
            </a:r>
            <a:endParaRPr lang="en-US" sz="1500" b="1" dirty="0">
              <a:latin typeface="Avenir Next LT Pro Light" panose="020B0304020202020204" pitchFamily="34" charset="0"/>
            </a:endParaRPr>
          </a:p>
        </p:txBody>
      </p:sp>
      <p:sp>
        <p:nvSpPr>
          <p:cNvPr id="41" name="Title 1">
            <a:extLst>
              <a:ext uri="{FF2B5EF4-FFF2-40B4-BE49-F238E27FC236}">
                <a16:creationId xmlns:a16="http://schemas.microsoft.com/office/drawing/2014/main" id="{6F1DD832-26C8-48B8-84D9-DEF64B645284}"/>
              </a:ext>
            </a:extLst>
          </p:cNvPr>
          <p:cNvSpPr txBox="1">
            <a:spLocks/>
          </p:cNvSpPr>
          <p:nvPr/>
        </p:nvSpPr>
        <p:spPr>
          <a:xfrm>
            <a:off x="8410258" y="3538836"/>
            <a:ext cx="1890588" cy="1236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latin typeface="Avenir Next LT Pro Light" panose="020B0304020202020204" pitchFamily="34" charset="0"/>
              </a:rPr>
              <a:t>Achieve ROI</a:t>
            </a:r>
            <a:endParaRPr lang="en-US" sz="2400" b="1" dirty="0">
              <a:latin typeface="Avenir Next LT Pro Light" panose="020B0304020202020204" pitchFamily="34" charset="0"/>
            </a:endParaRPr>
          </a:p>
        </p:txBody>
      </p:sp>
      <p:cxnSp>
        <p:nvCxnSpPr>
          <p:cNvPr id="43" name="Straight Arrow Connector 42">
            <a:extLst>
              <a:ext uri="{FF2B5EF4-FFF2-40B4-BE49-F238E27FC236}">
                <a16:creationId xmlns:a16="http://schemas.microsoft.com/office/drawing/2014/main" id="{CFFA1139-0662-4291-A479-192EDC0CB916}"/>
              </a:ext>
            </a:extLst>
          </p:cNvPr>
          <p:cNvCxnSpPr/>
          <p:nvPr/>
        </p:nvCxnSpPr>
        <p:spPr>
          <a:xfrm>
            <a:off x="2360941" y="4647984"/>
            <a:ext cx="6755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D34E033-BC8F-4927-BBAD-7DDA7A8CC6F8}"/>
              </a:ext>
            </a:extLst>
          </p:cNvPr>
          <p:cNvCxnSpPr/>
          <p:nvPr/>
        </p:nvCxnSpPr>
        <p:spPr>
          <a:xfrm>
            <a:off x="4861315" y="4647984"/>
            <a:ext cx="6755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EAEA8B-695D-4C7F-A0D6-41DD32A73E20}"/>
              </a:ext>
            </a:extLst>
          </p:cNvPr>
          <p:cNvCxnSpPr/>
          <p:nvPr/>
        </p:nvCxnSpPr>
        <p:spPr>
          <a:xfrm>
            <a:off x="7695420" y="4645925"/>
            <a:ext cx="6755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37764A16-107F-4635-B49F-05E41CDF2373}"/>
              </a:ext>
            </a:extLst>
          </p:cNvPr>
          <p:cNvSpPr txBox="1">
            <a:spLocks/>
          </p:cNvSpPr>
          <p:nvPr/>
        </p:nvSpPr>
        <p:spPr>
          <a:xfrm>
            <a:off x="401399" y="1399270"/>
            <a:ext cx="2471353" cy="1236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err="1">
                <a:latin typeface="Avenir Next LT Pro Light" panose="020B0304020202020204" pitchFamily="34" charset="0"/>
              </a:rPr>
              <a:t>Problem</a:t>
            </a:r>
            <a:endParaRPr lang="en-US" sz="2400" b="1" dirty="0">
              <a:latin typeface="Avenir Next LT Pro Light" panose="020B0304020202020204" pitchFamily="34" charset="0"/>
            </a:endParaRPr>
          </a:p>
        </p:txBody>
      </p:sp>
      <p:cxnSp>
        <p:nvCxnSpPr>
          <p:cNvPr id="8" name="Connector: Curved 7">
            <a:extLst>
              <a:ext uri="{FF2B5EF4-FFF2-40B4-BE49-F238E27FC236}">
                <a16:creationId xmlns:a16="http://schemas.microsoft.com/office/drawing/2014/main" id="{D14E6553-94FC-44E9-8194-BBD027BA3D8A}"/>
              </a:ext>
            </a:extLst>
          </p:cNvPr>
          <p:cNvCxnSpPr>
            <a:cxnSpLocks/>
          </p:cNvCxnSpPr>
          <p:nvPr/>
        </p:nvCxnSpPr>
        <p:spPr>
          <a:xfrm rot="16200000" flipH="1">
            <a:off x="2060980" y="2116345"/>
            <a:ext cx="583390" cy="652832"/>
          </a:xfrm>
          <a:prstGeom prst="curved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B7F46F50-372F-43C4-ABE1-25861ECCF355}"/>
              </a:ext>
            </a:extLst>
          </p:cNvPr>
          <p:cNvCxnSpPr>
            <a:cxnSpLocks/>
          </p:cNvCxnSpPr>
          <p:nvPr/>
        </p:nvCxnSpPr>
        <p:spPr>
          <a:xfrm rot="16200000" flipH="1">
            <a:off x="4975250" y="2808222"/>
            <a:ext cx="583390" cy="652832"/>
          </a:xfrm>
          <a:prstGeom prst="curved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B95F1282-5039-41C6-BCB2-1E59FEAFD0E6}"/>
              </a:ext>
            </a:extLst>
          </p:cNvPr>
          <p:cNvCxnSpPr>
            <a:cxnSpLocks/>
          </p:cNvCxnSpPr>
          <p:nvPr/>
        </p:nvCxnSpPr>
        <p:spPr>
          <a:xfrm rot="16200000" flipH="1">
            <a:off x="7691096" y="3504116"/>
            <a:ext cx="583390" cy="652832"/>
          </a:xfrm>
          <a:prstGeom prst="curved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64F06D0-E012-460F-8BBB-7262E5A860C3}"/>
              </a:ext>
            </a:extLst>
          </p:cNvPr>
          <p:cNvCxnSpPr>
            <a:cxnSpLocks/>
            <a:endCxn id="29" idx="0"/>
          </p:cNvCxnSpPr>
          <p:nvPr/>
        </p:nvCxnSpPr>
        <p:spPr>
          <a:xfrm>
            <a:off x="1637076" y="2250831"/>
            <a:ext cx="0" cy="203143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29B3CF-E3A1-4675-97C5-C2B3702684B3}"/>
              </a:ext>
            </a:extLst>
          </p:cNvPr>
          <p:cNvCxnSpPr>
            <a:cxnSpLocks/>
          </p:cNvCxnSpPr>
          <p:nvPr/>
        </p:nvCxnSpPr>
        <p:spPr>
          <a:xfrm>
            <a:off x="3946522" y="2907323"/>
            <a:ext cx="0" cy="153472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31900E1-B05E-4F1A-8D7F-4C8134F66407}"/>
              </a:ext>
            </a:extLst>
          </p:cNvPr>
          <p:cNvCxnSpPr>
            <a:cxnSpLocks/>
          </p:cNvCxnSpPr>
          <p:nvPr/>
        </p:nvCxnSpPr>
        <p:spPr>
          <a:xfrm>
            <a:off x="6717076" y="3538836"/>
            <a:ext cx="0" cy="8508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F9D4822-421E-4B16-A971-CC64216C3063}"/>
              </a:ext>
            </a:extLst>
          </p:cNvPr>
          <p:cNvCxnSpPr>
            <a:cxnSpLocks/>
          </p:cNvCxnSpPr>
          <p:nvPr/>
        </p:nvCxnSpPr>
        <p:spPr>
          <a:xfrm>
            <a:off x="9378217" y="4282269"/>
            <a:ext cx="0" cy="2653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B06704B-70B7-4266-B7CE-5E6967058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spTree>
    <p:extLst>
      <p:ext uri="{BB962C8B-B14F-4D97-AF65-F5344CB8AC3E}">
        <p14:creationId xmlns:p14="http://schemas.microsoft.com/office/powerpoint/2010/main" val="386523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A0AD-CD71-46BD-A878-0A3B3F40EF31}"/>
              </a:ext>
            </a:extLst>
          </p:cNvPr>
          <p:cNvSpPr>
            <a:spLocks noGrp="1"/>
          </p:cNvSpPr>
          <p:nvPr>
            <p:ph type="ctrTitle"/>
          </p:nvPr>
        </p:nvSpPr>
        <p:spPr/>
        <p:txBody>
          <a:bodyPr>
            <a:normAutofit/>
          </a:bodyPr>
          <a:lstStyle/>
          <a:p>
            <a:r>
              <a:rPr lang="fr-FR" sz="4400" dirty="0" err="1">
                <a:latin typeface="Avenir Next LT Pro" panose="020B0504020202020204" pitchFamily="34" charset="0"/>
              </a:rPr>
              <a:t>Thank</a:t>
            </a:r>
            <a:r>
              <a:rPr lang="fr-FR" sz="4400" dirty="0">
                <a:latin typeface="Avenir Next LT Pro" panose="020B0504020202020204" pitchFamily="34" charset="0"/>
              </a:rPr>
              <a:t> </a:t>
            </a:r>
            <a:r>
              <a:rPr lang="fr-FR" sz="4400" dirty="0" err="1">
                <a:latin typeface="Avenir Next LT Pro" panose="020B0504020202020204" pitchFamily="34" charset="0"/>
              </a:rPr>
              <a:t>you</a:t>
            </a:r>
            <a:endParaRPr lang="en-US"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9E45134E-DF85-43F2-A1E2-1F3C2D2ADDA9}"/>
              </a:ext>
            </a:extLst>
          </p:cNvPr>
          <p:cNvSpPr>
            <a:spLocks noGrp="1"/>
          </p:cNvSpPr>
          <p:nvPr>
            <p:ph type="subTitle" idx="1"/>
          </p:nvPr>
        </p:nvSpPr>
        <p:spPr/>
        <p:txBody>
          <a:bodyPr>
            <a:normAutofit/>
          </a:bodyPr>
          <a:lstStyle/>
          <a:p>
            <a:r>
              <a:rPr lang="fr-FR" sz="1800" dirty="0">
                <a:latin typeface="Avenir Next LT Pro Light" panose="020B0304020202020204" pitchFamily="34" charset="0"/>
              </a:rPr>
              <a:t>dounia@nsw.no</a:t>
            </a:r>
            <a:endParaRPr lang="en-US" sz="1800" dirty="0">
              <a:latin typeface="Avenir Next LT Pro Light" panose="020B0304020202020204" pitchFamily="34" charset="0"/>
            </a:endParaRPr>
          </a:p>
        </p:txBody>
      </p:sp>
      <p:pic>
        <p:nvPicPr>
          <p:cNvPr id="4" name="Picture 3">
            <a:extLst>
              <a:ext uri="{FF2B5EF4-FFF2-40B4-BE49-F238E27FC236}">
                <a16:creationId xmlns:a16="http://schemas.microsoft.com/office/drawing/2014/main" id="{95EB6964-78A4-40B1-854C-555047078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spTree>
    <p:extLst>
      <p:ext uri="{BB962C8B-B14F-4D97-AF65-F5344CB8AC3E}">
        <p14:creationId xmlns:p14="http://schemas.microsoft.com/office/powerpoint/2010/main" val="160183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B950-F41F-4B59-8923-9B65E6653758}"/>
              </a:ext>
            </a:extLst>
          </p:cNvPr>
          <p:cNvSpPr>
            <a:spLocks noGrp="1"/>
          </p:cNvSpPr>
          <p:nvPr>
            <p:ph type="title"/>
          </p:nvPr>
        </p:nvSpPr>
        <p:spPr/>
        <p:txBody>
          <a:bodyPr/>
          <a:lstStyle/>
          <a:p>
            <a:r>
              <a:rPr lang="fr-FR" dirty="0">
                <a:latin typeface="Avenir Next LT Pro" panose="020B0504020202020204" pitchFamily="34" charset="0"/>
              </a:rPr>
              <a:t>Parametric BIM</a:t>
            </a:r>
            <a:endParaRPr lang="en-US" dirty="0">
              <a:latin typeface="Avenir Next LT Pro" panose="020B0504020202020204" pitchFamily="34" charset="0"/>
            </a:endParaRPr>
          </a:p>
        </p:txBody>
      </p:sp>
      <p:sp>
        <p:nvSpPr>
          <p:cNvPr id="3" name="Content Placeholder 2">
            <a:extLst>
              <a:ext uri="{FF2B5EF4-FFF2-40B4-BE49-F238E27FC236}">
                <a16:creationId xmlns:a16="http://schemas.microsoft.com/office/drawing/2014/main" id="{EDD6B29D-8B9F-4417-B650-3C5395A2535A}"/>
              </a:ext>
            </a:extLst>
          </p:cNvPr>
          <p:cNvSpPr>
            <a:spLocks noGrp="1"/>
          </p:cNvSpPr>
          <p:nvPr>
            <p:ph idx="1"/>
          </p:nvPr>
        </p:nvSpPr>
        <p:spPr/>
        <p:txBody>
          <a:bodyPr>
            <a:normAutofit/>
          </a:bodyPr>
          <a:lstStyle/>
          <a:p>
            <a:pPr marL="0" indent="0">
              <a:buNone/>
            </a:pPr>
            <a:r>
              <a:rPr lang="en-US" dirty="0">
                <a:latin typeface="Avenir Next LT Pro Light" panose="020B0304020202020204" pitchFamily="34" charset="0"/>
              </a:rPr>
              <a:t>Parametric BIM is the convergence of computational design and BIM. Unlike computational design which works with abstract geometries, Parametric BIM engages directly with the BIM model to generate, extract and manipulate data.</a:t>
            </a:r>
          </a:p>
          <a:p>
            <a:pPr marL="0" indent="0">
              <a:buNone/>
            </a:pPr>
            <a:endParaRPr lang="en-US" dirty="0">
              <a:latin typeface="Avenir Next LT Pro Light" panose="020B0304020202020204" pitchFamily="34" charset="0"/>
            </a:endParaRPr>
          </a:p>
          <a:p>
            <a:pPr marL="0" indent="0">
              <a:buNone/>
            </a:pPr>
            <a:endParaRPr lang="en-US" dirty="0">
              <a:latin typeface="Avenir Next LT Pro Light" panose="020B0304020202020204" pitchFamily="34" charset="0"/>
            </a:endParaRPr>
          </a:p>
          <a:p>
            <a:pPr marL="0" indent="0">
              <a:buNone/>
            </a:pPr>
            <a:endParaRPr lang="en-US" dirty="0">
              <a:latin typeface="Avenir Next LT Pro Light" panose="020B0304020202020204" pitchFamily="34" charset="0"/>
            </a:endParaRPr>
          </a:p>
          <a:p>
            <a:pPr marL="0" indent="0">
              <a:buNone/>
            </a:pPr>
            <a:endParaRPr lang="en-US" dirty="0">
              <a:latin typeface="Avenir Next LT Pro Light" panose="020B0304020202020204" pitchFamily="34" charset="0"/>
            </a:endParaRPr>
          </a:p>
          <a:p>
            <a:pPr marL="0" indent="0" algn="r">
              <a:buNone/>
            </a:pPr>
            <a:r>
              <a:rPr lang="en-US" sz="1500" dirty="0">
                <a:latin typeface="Avenir Next LT Pro Light" panose="020B0304020202020204" pitchFamily="34" charset="0"/>
              </a:rPr>
              <a:t>Parametric Monkey</a:t>
            </a:r>
          </a:p>
        </p:txBody>
      </p:sp>
      <p:pic>
        <p:nvPicPr>
          <p:cNvPr id="4" name="Picture 3">
            <a:extLst>
              <a:ext uri="{FF2B5EF4-FFF2-40B4-BE49-F238E27FC236}">
                <a16:creationId xmlns:a16="http://schemas.microsoft.com/office/drawing/2014/main" id="{568CDD5C-FAC7-450B-81CD-0679273B6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spTree>
    <p:extLst>
      <p:ext uri="{BB962C8B-B14F-4D97-AF65-F5344CB8AC3E}">
        <p14:creationId xmlns:p14="http://schemas.microsoft.com/office/powerpoint/2010/main" val="260766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DE84242-88BF-44B8-BE9D-42A44D4A6DCB}"/>
              </a:ext>
            </a:extLst>
          </p:cNvPr>
          <p:cNvSpPr txBox="1">
            <a:spLocks/>
          </p:cNvSpPr>
          <p:nvPr/>
        </p:nvSpPr>
        <p:spPr>
          <a:xfrm>
            <a:off x="838200" y="1825625"/>
            <a:ext cx="105156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Avenir Next LT Pro Light" panose="020B0304020202020204" pitchFamily="34" charset="0"/>
            </a:endParaRPr>
          </a:p>
          <a:p>
            <a:pPr marL="0" indent="0">
              <a:buFont typeface="Arial" panose="020B0604020202020204" pitchFamily="34" charset="0"/>
              <a:buNone/>
            </a:pPr>
            <a:endParaRPr lang="en-US" dirty="0">
              <a:latin typeface="Avenir Next LT Pro Light" panose="020B0304020202020204" pitchFamily="34" charset="0"/>
            </a:endParaRPr>
          </a:p>
          <a:p>
            <a:pPr marL="0" indent="0">
              <a:buFont typeface="Arial" panose="020B0604020202020204" pitchFamily="34" charset="0"/>
              <a:buNone/>
            </a:pPr>
            <a:endParaRPr lang="en-US" dirty="0">
              <a:latin typeface="Avenir Next LT Pro Light" panose="020B0304020202020204" pitchFamily="34" charset="0"/>
            </a:endParaRPr>
          </a:p>
          <a:p>
            <a:pPr marL="0" indent="0">
              <a:buFont typeface="Arial" panose="020B0604020202020204" pitchFamily="34" charset="0"/>
              <a:buNone/>
            </a:pPr>
            <a:endParaRPr lang="en-US" dirty="0">
              <a:latin typeface="Avenir Next LT Pro Light" panose="020B0304020202020204" pitchFamily="34" charset="0"/>
            </a:endParaRPr>
          </a:p>
          <a:p>
            <a:pPr marL="0" indent="0">
              <a:buFont typeface="Arial" panose="020B0604020202020204" pitchFamily="34" charset="0"/>
              <a:buNone/>
            </a:pPr>
            <a:endParaRPr lang="en-US" dirty="0">
              <a:latin typeface="Avenir Next LT Pro Light" panose="020B0304020202020204" pitchFamily="34" charset="0"/>
            </a:endParaRPr>
          </a:p>
          <a:p>
            <a:pPr marL="0" indent="0">
              <a:buFont typeface="Arial" panose="020B0604020202020204" pitchFamily="34" charset="0"/>
              <a:buNone/>
            </a:pPr>
            <a:endParaRPr lang="en-US" dirty="0">
              <a:latin typeface="Avenir Next LT Pro Light" panose="020B0304020202020204" pitchFamily="34" charset="0"/>
            </a:endParaRPr>
          </a:p>
          <a:p>
            <a:pPr marL="0" indent="0">
              <a:buFont typeface="Arial" panose="020B0604020202020204" pitchFamily="34" charset="0"/>
              <a:buNone/>
            </a:pPr>
            <a:endParaRPr lang="en-US" dirty="0">
              <a:latin typeface="Avenir Next LT Pro Light" panose="020B0304020202020204" pitchFamily="34" charset="0"/>
            </a:endParaRPr>
          </a:p>
          <a:p>
            <a:pPr marL="0" indent="0">
              <a:buFont typeface="Arial" panose="020B0604020202020204" pitchFamily="34" charset="0"/>
              <a:buNone/>
            </a:pPr>
            <a:endParaRPr lang="en-US" dirty="0">
              <a:latin typeface="Avenir Next LT Pro Light" panose="020B0304020202020204" pitchFamily="34" charset="0"/>
            </a:endParaRPr>
          </a:p>
          <a:p>
            <a:pPr marL="0" indent="0">
              <a:buFont typeface="Arial" panose="020B0604020202020204" pitchFamily="34" charset="0"/>
              <a:buNone/>
            </a:pPr>
            <a:endParaRPr lang="en-US" dirty="0">
              <a:latin typeface="Avenir Next LT Pro Light" panose="020B0304020202020204" pitchFamily="34" charset="0"/>
            </a:endParaRPr>
          </a:p>
          <a:p>
            <a:pPr marL="0" indent="0">
              <a:buFont typeface="Arial" panose="020B0604020202020204" pitchFamily="34" charset="0"/>
              <a:buNone/>
            </a:pPr>
            <a:endParaRPr lang="en-US" dirty="0">
              <a:latin typeface="Avenir Next LT Pro Light" panose="020B0304020202020204" pitchFamily="34" charset="0"/>
            </a:endParaRPr>
          </a:p>
          <a:p>
            <a:pPr marL="0" indent="0" algn="r">
              <a:lnSpc>
                <a:spcPct val="110000"/>
              </a:lnSpc>
              <a:spcBef>
                <a:spcPts val="500"/>
              </a:spcBef>
              <a:buFont typeface="Arial" panose="020B0604020202020204" pitchFamily="34" charset="0"/>
              <a:buNone/>
            </a:pPr>
            <a:r>
              <a:rPr lang="en-US" sz="1500" dirty="0">
                <a:latin typeface="Avenir Next LT Pro Light" panose="020B0304020202020204" pitchFamily="34" charset="0"/>
              </a:rPr>
              <a:t>AEC: Architecture, </a:t>
            </a:r>
          </a:p>
          <a:p>
            <a:pPr marL="0" indent="0" algn="r">
              <a:lnSpc>
                <a:spcPct val="110000"/>
              </a:lnSpc>
              <a:spcBef>
                <a:spcPts val="500"/>
              </a:spcBef>
              <a:buFont typeface="Arial" panose="020B0604020202020204" pitchFamily="34" charset="0"/>
              <a:buNone/>
            </a:pPr>
            <a:r>
              <a:rPr lang="en-US" sz="1500" dirty="0">
                <a:latin typeface="Avenir Next LT Pro Light" panose="020B0304020202020204" pitchFamily="34" charset="0"/>
              </a:rPr>
              <a:t>Engineering &amp; Construction</a:t>
            </a:r>
          </a:p>
        </p:txBody>
      </p:sp>
      <p:sp>
        <p:nvSpPr>
          <p:cNvPr id="2" name="Title 1">
            <a:extLst>
              <a:ext uri="{FF2B5EF4-FFF2-40B4-BE49-F238E27FC236}">
                <a16:creationId xmlns:a16="http://schemas.microsoft.com/office/drawing/2014/main" id="{3D6019D1-FC42-4D03-B6D8-4C4B14D597F8}"/>
              </a:ext>
            </a:extLst>
          </p:cNvPr>
          <p:cNvSpPr>
            <a:spLocks noGrp="1"/>
          </p:cNvSpPr>
          <p:nvPr>
            <p:ph type="title"/>
          </p:nvPr>
        </p:nvSpPr>
        <p:spPr>
          <a:xfrm>
            <a:off x="838200" y="365125"/>
            <a:ext cx="10515600" cy="1325563"/>
          </a:xfrm>
        </p:spPr>
        <p:txBody>
          <a:bodyPr>
            <a:normAutofit/>
          </a:bodyPr>
          <a:lstStyle/>
          <a:p>
            <a:r>
              <a:rPr lang="fr-FR" dirty="0" err="1">
                <a:latin typeface="Avenir Next LT Pro" panose="020B0504020202020204" pitchFamily="34" charset="0"/>
              </a:rPr>
              <a:t>Current</a:t>
            </a:r>
            <a:r>
              <a:rPr lang="fr-FR" dirty="0">
                <a:latin typeface="Avenir Next LT Pro" panose="020B0504020202020204" pitchFamily="34" charset="0"/>
              </a:rPr>
              <a:t> state of the AEC </a:t>
            </a:r>
            <a:r>
              <a:rPr lang="fr-FR" dirty="0" err="1">
                <a:latin typeface="Avenir Next LT Pro" panose="020B0504020202020204" pitchFamily="34" charset="0"/>
              </a:rPr>
              <a:t>industry</a:t>
            </a:r>
            <a:endParaRPr lang="en-US" dirty="0"/>
          </a:p>
        </p:txBody>
      </p:sp>
      <p:pic>
        <p:nvPicPr>
          <p:cNvPr id="4" name="Picture Placeholder 4" descr="https://f.nordiskemedier.dk/24uwq2v07re2zmdb.jpeg">
            <a:extLst>
              <a:ext uri="{FF2B5EF4-FFF2-40B4-BE49-F238E27FC236}">
                <a16:creationId xmlns:a16="http://schemas.microsoft.com/office/drawing/2014/main" id="{9530BE29-3886-4C38-895C-25A5F02693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25" b="3"/>
          <a:stretch/>
        </p:blipFill>
        <p:spPr bwMode="auto">
          <a:xfrm>
            <a:off x="83820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A799917-E99B-4AFC-A448-4ED484843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spTree>
    <p:extLst>
      <p:ext uri="{BB962C8B-B14F-4D97-AF65-F5344CB8AC3E}">
        <p14:creationId xmlns:p14="http://schemas.microsoft.com/office/powerpoint/2010/main" val="349404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A0AD-CD71-46BD-A878-0A3B3F40EF31}"/>
              </a:ext>
            </a:extLst>
          </p:cNvPr>
          <p:cNvSpPr>
            <a:spLocks noGrp="1"/>
          </p:cNvSpPr>
          <p:nvPr>
            <p:ph type="ctrTitle"/>
          </p:nvPr>
        </p:nvSpPr>
        <p:spPr/>
        <p:txBody>
          <a:bodyPr>
            <a:normAutofit/>
          </a:bodyPr>
          <a:lstStyle/>
          <a:p>
            <a:r>
              <a:rPr lang="fr-FR" sz="4400" dirty="0">
                <a:latin typeface="Avenir Next LT Pro" panose="020B0504020202020204" pitchFamily="34" charset="0"/>
              </a:rPr>
              <a:t>How do </a:t>
            </a:r>
            <a:r>
              <a:rPr lang="fr-FR" sz="4400" dirty="0" err="1">
                <a:latin typeface="Avenir Next LT Pro" panose="020B0504020202020204" pitchFamily="34" charset="0"/>
              </a:rPr>
              <a:t>we</a:t>
            </a:r>
            <a:r>
              <a:rPr lang="fr-FR" sz="4400" dirty="0">
                <a:latin typeface="Avenir Next LT Pro" panose="020B0504020202020204" pitchFamily="34" charset="0"/>
              </a:rPr>
              <a:t> </a:t>
            </a:r>
            <a:r>
              <a:rPr lang="fr-FR" sz="4400" dirty="0" err="1">
                <a:latin typeface="Avenir Next LT Pro" panose="020B0504020202020204" pitchFamily="34" charset="0"/>
              </a:rPr>
              <a:t>get</a:t>
            </a:r>
            <a:r>
              <a:rPr lang="fr-FR" sz="4400" dirty="0">
                <a:latin typeface="Avenir Next LT Pro" panose="020B0504020202020204" pitchFamily="34" charset="0"/>
              </a:rPr>
              <a:t> </a:t>
            </a:r>
            <a:r>
              <a:rPr lang="fr-FR" sz="4400" dirty="0" err="1">
                <a:latin typeface="Avenir Next LT Pro" panose="020B0504020202020204" pitchFamily="34" charset="0"/>
              </a:rPr>
              <a:t>behind</a:t>
            </a:r>
            <a:r>
              <a:rPr lang="fr-FR" sz="4400" dirty="0">
                <a:latin typeface="Avenir Next LT Pro" panose="020B0504020202020204" pitchFamily="34" charset="0"/>
              </a:rPr>
              <a:t> the productivity </a:t>
            </a:r>
            <a:r>
              <a:rPr lang="fr-FR" sz="4400" dirty="0" err="1">
                <a:latin typeface="Avenir Next LT Pro" panose="020B0504020202020204" pitchFamily="34" charset="0"/>
              </a:rPr>
              <a:t>frontier</a:t>
            </a:r>
            <a:r>
              <a:rPr lang="fr-FR" sz="4400" dirty="0">
                <a:latin typeface="Avenir Next LT Pro" panose="020B0504020202020204" pitchFamily="34" charset="0"/>
              </a:rPr>
              <a:t>?</a:t>
            </a:r>
            <a:endParaRPr lang="en-US" sz="4400" dirty="0">
              <a:latin typeface="Avenir Next LT Pro" panose="020B0504020202020204" pitchFamily="34" charset="0"/>
            </a:endParaRPr>
          </a:p>
        </p:txBody>
      </p:sp>
      <p:pic>
        <p:nvPicPr>
          <p:cNvPr id="4" name="Picture 3">
            <a:extLst>
              <a:ext uri="{FF2B5EF4-FFF2-40B4-BE49-F238E27FC236}">
                <a16:creationId xmlns:a16="http://schemas.microsoft.com/office/drawing/2014/main" id="{E768E7AD-B83B-47D0-88B9-6890E1A63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spTree>
    <p:extLst>
      <p:ext uri="{BB962C8B-B14F-4D97-AF65-F5344CB8AC3E}">
        <p14:creationId xmlns:p14="http://schemas.microsoft.com/office/powerpoint/2010/main" val="2230941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F189-0FA0-49B5-BA76-FBB307A8F827}"/>
              </a:ext>
            </a:extLst>
          </p:cNvPr>
          <p:cNvSpPr>
            <a:spLocks noGrp="1"/>
          </p:cNvSpPr>
          <p:nvPr>
            <p:ph type="title"/>
          </p:nvPr>
        </p:nvSpPr>
        <p:spPr/>
        <p:txBody>
          <a:bodyPr/>
          <a:lstStyle/>
          <a:p>
            <a:r>
              <a:rPr lang="fr-FR" dirty="0">
                <a:latin typeface="Avenir Next LT Pro" panose="020B0504020202020204" pitchFamily="34" charset="0"/>
              </a:rPr>
              <a:t>Process</a:t>
            </a:r>
            <a:endParaRPr lang="en-US" dirty="0">
              <a:latin typeface="Avenir Next LT Pro" panose="020B0504020202020204" pitchFamily="34" charset="0"/>
            </a:endParaRPr>
          </a:p>
        </p:txBody>
      </p:sp>
      <p:sp>
        <p:nvSpPr>
          <p:cNvPr id="3" name="Content Placeholder 2">
            <a:extLst>
              <a:ext uri="{FF2B5EF4-FFF2-40B4-BE49-F238E27FC236}">
                <a16:creationId xmlns:a16="http://schemas.microsoft.com/office/drawing/2014/main" id="{93C2700C-D89E-40EE-81E5-7E8010CDA80B}"/>
              </a:ext>
            </a:extLst>
          </p:cNvPr>
          <p:cNvSpPr>
            <a:spLocks noGrp="1"/>
          </p:cNvSpPr>
          <p:nvPr>
            <p:ph idx="1"/>
          </p:nvPr>
        </p:nvSpPr>
        <p:spPr/>
        <p:txBody>
          <a:bodyPr/>
          <a:lstStyle/>
          <a:p>
            <a:pPr marL="0" indent="0">
              <a:buNone/>
            </a:pPr>
            <a:r>
              <a:rPr lang="fr-FR" b="1" dirty="0">
                <a:latin typeface="Avenir Next LT Pro Light" panose="020B0304020202020204" pitchFamily="34" charset="0"/>
              </a:rPr>
              <a:t>Analyse:</a:t>
            </a:r>
            <a:r>
              <a:rPr lang="fr-FR" dirty="0">
                <a:latin typeface="Avenir Next LT Pro Light" panose="020B0304020202020204" pitchFamily="34" charset="0"/>
              </a:rPr>
              <a:t>	 	</a:t>
            </a:r>
            <a:r>
              <a:rPr lang="fr-FR" dirty="0" err="1">
                <a:latin typeface="Avenir Next LT Pro Light" panose="020B0304020202020204" pitchFamily="34" charset="0"/>
              </a:rPr>
              <a:t>your</a:t>
            </a:r>
            <a:r>
              <a:rPr lang="fr-FR" dirty="0">
                <a:latin typeface="Avenir Next LT Pro Light" panose="020B0304020202020204" pitchFamily="34" charset="0"/>
              </a:rPr>
              <a:t> </a:t>
            </a:r>
            <a:r>
              <a:rPr lang="fr-FR" dirty="0" err="1">
                <a:latin typeface="Avenir Next LT Pro Light" panose="020B0304020202020204" pitchFamily="34" charset="0"/>
              </a:rPr>
              <a:t>company’s</a:t>
            </a:r>
            <a:r>
              <a:rPr lang="fr-FR" dirty="0">
                <a:latin typeface="Avenir Next LT Pro Light" panose="020B0304020202020204" pitchFamily="34" charset="0"/>
              </a:rPr>
              <a:t> </a:t>
            </a:r>
            <a:r>
              <a:rPr lang="fr-FR" dirty="0" err="1">
                <a:latin typeface="Avenir Next LT Pro Light" panose="020B0304020202020204" pitchFamily="34" charset="0"/>
              </a:rPr>
              <a:t>current</a:t>
            </a:r>
            <a:r>
              <a:rPr lang="fr-FR" dirty="0">
                <a:latin typeface="Avenir Next LT Pro Light" panose="020B0304020202020204" pitchFamily="34" charset="0"/>
              </a:rPr>
              <a:t> workflows;</a:t>
            </a:r>
          </a:p>
          <a:p>
            <a:pPr marL="0" indent="0">
              <a:buNone/>
            </a:pPr>
            <a:r>
              <a:rPr lang="fr-FR" b="1" dirty="0">
                <a:latin typeface="Avenir Next LT Pro Light" panose="020B0304020202020204" pitchFamily="34" charset="0"/>
              </a:rPr>
              <a:t>Select:</a:t>
            </a:r>
            <a:r>
              <a:rPr lang="fr-FR" dirty="0">
                <a:latin typeface="Avenir Next LT Pro Light" panose="020B0304020202020204" pitchFamily="34" charset="0"/>
              </a:rPr>
              <a:t>		</a:t>
            </a:r>
            <a:r>
              <a:rPr lang="fr-FR" dirty="0" err="1">
                <a:latin typeface="Avenir Next LT Pro Light" panose="020B0304020202020204" pitchFamily="34" charset="0"/>
              </a:rPr>
              <a:t>where</a:t>
            </a:r>
            <a:r>
              <a:rPr lang="fr-FR" dirty="0">
                <a:latin typeface="Avenir Next LT Pro Light" panose="020B0304020202020204" pitchFamily="34" charset="0"/>
              </a:rPr>
              <a:t> gains can </a:t>
            </a:r>
            <a:r>
              <a:rPr lang="fr-FR" dirty="0" err="1">
                <a:latin typeface="Avenir Next LT Pro Light" panose="020B0304020202020204" pitchFamily="34" charset="0"/>
              </a:rPr>
              <a:t>be</a:t>
            </a:r>
            <a:r>
              <a:rPr lang="fr-FR" dirty="0">
                <a:latin typeface="Avenir Next LT Pro Light" panose="020B0304020202020204" pitchFamily="34" charset="0"/>
              </a:rPr>
              <a:t> made; </a:t>
            </a:r>
          </a:p>
          <a:p>
            <a:pPr marL="0" indent="0">
              <a:buNone/>
            </a:pPr>
            <a:r>
              <a:rPr lang="fr-FR" b="1" dirty="0">
                <a:latin typeface="Avenir Next LT Pro Light" panose="020B0304020202020204" pitchFamily="34" charset="0"/>
              </a:rPr>
              <a:t>Rank: </a:t>
            </a:r>
            <a:r>
              <a:rPr lang="fr-FR" dirty="0">
                <a:latin typeface="Avenir Next LT Pro Light" panose="020B0304020202020204" pitchFamily="34" charset="0"/>
              </a:rPr>
              <a:t>		workflows in </a:t>
            </a:r>
            <a:r>
              <a:rPr lang="fr-FR" dirty="0" err="1">
                <a:latin typeface="Avenir Next LT Pro Light" panose="020B0304020202020204" pitchFamily="34" charset="0"/>
              </a:rPr>
              <a:t>terms</a:t>
            </a:r>
            <a:r>
              <a:rPr lang="fr-FR" dirty="0">
                <a:latin typeface="Avenir Next LT Pro Light" panose="020B0304020202020204" pitchFamily="34" charset="0"/>
              </a:rPr>
              <a:t> of </a:t>
            </a:r>
            <a:r>
              <a:rPr lang="fr-FR" dirty="0" err="1">
                <a:latin typeface="Avenir Next LT Pro Light" panose="020B0304020202020204" pitchFamily="34" charset="0"/>
              </a:rPr>
              <a:t>inneficiencies</a:t>
            </a:r>
            <a:r>
              <a:rPr lang="fr-FR" dirty="0">
                <a:latin typeface="Avenir Next LT Pro Light" panose="020B0304020202020204" pitchFamily="34" charset="0"/>
              </a:rPr>
              <a:t>;</a:t>
            </a:r>
          </a:p>
          <a:p>
            <a:pPr marL="0" indent="0">
              <a:buNone/>
            </a:pPr>
            <a:r>
              <a:rPr lang="fr-FR" b="1" dirty="0" err="1">
                <a:latin typeface="Avenir Next LT Pro Light" panose="020B0304020202020204" pitchFamily="34" charset="0"/>
              </a:rPr>
              <a:t>Implement</a:t>
            </a:r>
            <a:r>
              <a:rPr lang="fr-FR" b="1" dirty="0">
                <a:latin typeface="Avenir Next LT Pro Light" panose="020B0304020202020204" pitchFamily="34" charset="0"/>
              </a:rPr>
              <a:t>:	</a:t>
            </a:r>
            <a:r>
              <a:rPr lang="fr-FR" dirty="0">
                <a:latin typeface="Avenir Next LT Pro Light" panose="020B0304020202020204" pitchFamily="34" charset="0"/>
              </a:rPr>
              <a:t>a new </a:t>
            </a:r>
            <a:r>
              <a:rPr lang="fr-FR" dirty="0" err="1">
                <a:latin typeface="Avenir Next LT Pro Light" panose="020B0304020202020204" pitchFamily="34" charset="0"/>
              </a:rPr>
              <a:t>optimized</a:t>
            </a:r>
            <a:r>
              <a:rPr lang="fr-FR" dirty="0">
                <a:latin typeface="Avenir Next LT Pro Light" panose="020B0304020202020204" pitchFamily="34" charset="0"/>
              </a:rPr>
              <a:t> workflow.</a:t>
            </a:r>
            <a:endParaRPr lang="en-US" dirty="0">
              <a:latin typeface="Avenir Next LT Pro Light" panose="020B0304020202020204" pitchFamily="34" charset="0"/>
            </a:endParaRPr>
          </a:p>
          <a:p>
            <a:endParaRPr lang="en-US" dirty="0"/>
          </a:p>
        </p:txBody>
      </p:sp>
      <p:pic>
        <p:nvPicPr>
          <p:cNvPr id="4" name="Picture 3">
            <a:extLst>
              <a:ext uri="{FF2B5EF4-FFF2-40B4-BE49-F238E27FC236}">
                <a16:creationId xmlns:a16="http://schemas.microsoft.com/office/drawing/2014/main" id="{4E31E1AE-0B95-4648-8125-B4B44BF3F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spTree>
    <p:extLst>
      <p:ext uri="{BB962C8B-B14F-4D97-AF65-F5344CB8AC3E}">
        <p14:creationId xmlns:p14="http://schemas.microsoft.com/office/powerpoint/2010/main" val="2293936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A0AD-CD71-46BD-A878-0A3B3F40EF31}"/>
              </a:ext>
            </a:extLst>
          </p:cNvPr>
          <p:cNvSpPr>
            <a:spLocks noGrp="1"/>
          </p:cNvSpPr>
          <p:nvPr>
            <p:ph type="ctrTitle"/>
          </p:nvPr>
        </p:nvSpPr>
        <p:spPr/>
        <p:txBody>
          <a:bodyPr>
            <a:normAutofit/>
          </a:bodyPr>
          <a:lstStyle/>
          <a:p>
            <a:r>
              <a:rPr lang="fr-FR" sz="4400" dirty="0">
                <a:latin typeface="Avenir Next LT Pro" panose="020B0504020202020204" pitchFamily="34" charset="0"/>
              </a:rPr>
              <a:t>Case </a:t>
            </a:r>
            <a:r>
              <a:rPr lang="fr-FR" sz="4400" dirty="0" err="1">
                <a:latin typeface="Avenir Next LT Pro" panose="020B0504020202020204" pitchFamily="34" charset="0"/>
              </a:rPr>
              <a:t>study</a:t>
            </a:r>
            <a:endParaRPr lang="en-US"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9E45134E-DF85-43F2-A1E2-1F3C2D2ADDA9}"/>
              </a:ext>
            </a:extLst>
          </p:cNvPr>
          <p:cNvSpPr>
            <a:spLocks noGrp="1"/>
          </p:cNvSpPr>
          <p:nvPr>
            <p:ph type="subTitle" idx="1"/>
          </p:nvPr>
        </p:nvSpPr>
        <p:spPr/>
        <p:txBody>
          <a:bodyPr>
            <a:normAutofit/>
          </a:bodyPr>
          <a:lstStyle/>
          <a:p>
            <a:r>
              <a:rPr lang="fr-FR" sz="2800" dirty="0" err="1">
                <a:latin typeface="Avenir Next LT Pro Light" panose="020B0304020202020204" pitchFamily="34" charset="0"/>
              </a:rPr>
              <a:t>Fylkeshuset</a:t>
            </a:r>
            <a:r>
              <a:rPr lang="fr-FR" sz="2800" dirty="0">
                <a:latin typeface="Avenir Next LT Pro Light" panose="020B0304020202020204" pitchFamily="34" charset="0"/>
              </a:rPr>
              <a:t>, Bergen</a:t>
            </a:r>
            <a:endParaRPr lang="en-US" sz="2800" dirty="0">
              <a:latin typeface="Avenir Next LT Pro Light" panose="020B0304020202020204" pitchFamily="34" charset="0"/>
            </a:endParaRPr>
          </a:p>
        </p:txBody>
      </p:sp>
      <p:pic>
        <p:nvPicPr>
          <p:cNvPr id="4" name="Picture 3">
            <a:extLst>
              <a:ext uri="{FF2B5EF4-FFF2-40B4-BE49-F238E27FC236}">
                <a16:creationId xmlns:a16="http://schemas.microsoft.com/office/drawing/2014/main" id="{B08E8E2F-705D-4231-8B2E-8A22DBB0F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spTree>
    <p:extLst>
      <p:ext uri="{BB962C8B-B14F-4D97-AF65-F5344CB8AC3E}">
        <p14:creationId xmlns:p14="http://schemas.microsoft.com/office/powerpoint/2010/main" val="693193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8D8E8AD-B24D-4EF6-9E36-DF1AF0F96E51}"/>
              </a:ext>
            </a:extLst>
          </p:cNvPr>
          <p:cNvPicPr>
            <a:picLocks noChangeAspect="1"/>
          </p:cNvPicPr>
          <p:nvPr/>
        </p:nvPicPr>
        <p:blipFill rotWithShape="1">
          <a:blip r:embed="rId2">
            <a:extLst>
              <a:ext uri="{28A0092B-C50C-407E-A947-70E740481C1C}">
                <a14:useLocalDpi xmlns:a14="http://schemas.microsoft.com/office/drawing/2010/main" val="0"/>
              </a:ext>
            </a:extLst>
          </a:blip>
          <a:srcRect t="547" r="-1" b="-1"/>
          <a:stretch/>
        </p:blipFill>
        <p:spPr>
          <a:xfrm>
            <a:off x="321734" y="321732"/>
            <a:ext cx="3084025" cy="3067161"/>
          </a:xfrm>
          <a:prstGeom prst="rect">
            <a:avLst/>
          </a:prstGeom>
        </p:spPr>
      </p:pic>
      <p:pic>
        <p:nvPicPr>
          <p:cNvPr id="2" name="Picture 1">
            <a:extLst>
              <a:ext uri="{FF2B5EF4-FFF2-40B4-BE49-F238E27FC236}">
                <a16:creationId xmlns:a16="http://schemas.microsoft.com/office/drawing/2014/main" id="{AABF035B-3881-4CFF-B7EC-1781DB0FCE94}"/>
              </a:ext>
            </a:extLst>
          </p:cNvPr>
          <p:cNvPicPr>
            <a:picLocks noChangeAspect="1"/>
          </p:cNvPicPr>
          <p:nvPr/>
        </p:nvPicPr>
        <p:blipFill rotWithShape="1">
          <a:blip r:embed="rId3">
            <a:extLst>
              <a:ext uri="{28A0092B-C50C-407E-A947-70E740481C1C}">
                <a14:useLocalDpi xmlns:a14="http://schemas.microsoft.com/office/drawing/2010/main" val="0"/>
              </a:ext>
            </a:extLst>
          </a:blip>
          <a:srcRect t="464" r="-1" b="-1"/>
          <a:stretch/>
        </p:blipFill>
        <p:spPr>
          <a:xfrm>
            <a:off x="321734" y="3469102"/>
            <a:ext cx="3084025" cy="3069719"/>
          </a:xfrm>
          <a:prstGeom prst="rect">
            <a:avLst/>
          </a:prstGeom>
        </p:spPr>
      </p:pic>
      <p:pic>
        <p:nvPicPr>
          <p:cNvPr id="4" name="Picture 3">
            <a:extLst>
              <a:ext uri="{FF2B5EF4-FFF2-40B4-BE49-F238E27FC236}">
                <a16:creationId xmlns:a16="http://schemas.microsoft.com/office/drawing/2014/main" id="{183734A1-5E77-47B1-8CD8-88570C9C2EC2}"/>
              </a:ext>
            </a:extLst>
          </p:cNvPr>
          <p:cNvPicPr>
            <a:picLocks noChangeAspect="1"/>
          </p:cNvPicPr>
          <p:nvPr/>
        </p:nvPicPr>
        <p:blipFill rotWithShape="1">
          <a:blip r:embed="rId4">
            <a:extLst>
              <a:ext uri="{28A0092B-C50C-407E-A947-70E740481C1C}">
                <a14:useLocalDpi xmlns:a14="http://schemas.microsoft.com/office/drawing/2010/main" val="0"/>
              </a:ext>
            </a:extLst>
          </a:blip>
          <a:srcRect l="2390" r="8540" b="-2"/>
          <a:stretch/>
        </p:blipFill>
        <p:spPr>
          <a:xfrm>
            <a:off x="3490161" y="321732"/>
            <a:ext cx="4151376" cy="6214533"/>
          </a:xfrm>
          <a:prstGeom prst="rect">
            <a:avLst/>
          </a:prstGeom>
        </p:spPr>
      </p:pic>
      <p:pic>
        <p:nvPicPr>
          <p:cNvPr id="3" name="Content Placeholder 4">
            <a:extLst>
              <a:ext uri="{FF2B5EF4-FFF2-40B4-BE49-F238E27FC236}">
                <a16:creationId xmlns:a16="http://schemas.microsoft.com/office/drawing/2014/main" id="{13D6F3C7-DA38-4C98-B71D-9F54901AD64F}"/>
              </a:ext>
            </a:extLst>
          </p:cNvPr>
          <p:cNvPicPr>
            <a:picLocks noChangeAspect="1"/>
          </p:cNvPicPr>
          <p:nvPr/>
        </p:nvPicPr>
        <p:blipFill rotWithShape="1">
          <a:blip r:embed="rId5">
            <a:extLst>
              <a:ext uri="{28A0092B-C50C-407E-A947-70E740481C1C}">
                <a14:useLocalDpi xmlns:a14="http://schemas.microsoft.com/office/drawing/2010/main" val="0"/>
              </a:ext>
            </a:extLst>
          </a:blip>
          <a:srcRect l="27481" r="5717" b="-2"/>
          <a:stretch/>
        </p:blipFill>
        <p:spPr>
          <a:xfrm>
            <a:off x="7718889" y="321732"/>
            <a:ext cx="4151376" cy="6214533"/>
          </a:xfrm>
          <a:prstGeom prst="rect">
            <a:avLst/>
          </a:prstGeom>
        </p:spPr>
      </p:pic>
    </p:spTree>
    <p:extLst>
      <p:ext uri="{BB962C8B-B14F-4D97-AF65-F5344CB8AC3E}">
        <p14:creationId xmlns:p14="http://schemas.microsoft.com/office/powerpoint/2010/main" val="3288968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4E84-D7C0-4494-AD82-600E9ABDA22C}"/>
              </a:ext>
            </a:extLst>
          </p:cNvPr>
          <p:cNvSpPr>
            <a:spLocks noGrp="1"/>
          </p:cNvSpPr>
          <p:nvPr>
            <p:ph type="title"/>
          </p:nvPr>
        </p:nvSpPr>
        <p:spPr/>
        <p:txBody>
          <a:bodyPr/>
          <a:lstStyle/>
          <a:p>
            <a:r>
              <a:rPr lang="fr-FR" dirty="0">
                <a:latin typeface="Avenir Next LT Pro" panose="020B0504020202020204" pitchFamily="34" charset="0"/>
              </a:rPr>
              <a:t>Parametric BIM Workflows</a:t>
            </a:r>
            <a:endParaRPr lang="en-US" dirty="0">
              <a:latin typeface="Avenir Next LT Pro" panose="020B0504020202020204" pitchFamily="34" charset="0"/>
            </a:endParaRPr>
          </a:p>
        </p:txBody>
      </p:sp>
      <p:sp>
        <p:nvSpPr>
          <p:cNvPr id="4" name="Title 1">
            <a:extLst>
              <a:ext uri="{FF2B5EF4-FFF2-40B4-BE49-F238E27FC236}">
                <a16:creationId xmlns:a16="http://schemas.microsoft.com/office/drawing/2014/main" id="{AE5B8D91-3A0C-435B-9451-CE83C3A1CB53}"/>
              </a:ext>
            </a:extLst>
          </p:cNvPr>
          <p:cNvSpPr txBox="1">
            <a:spLocks/>
          </p:cNvSpPr>
          <p:nvPr/>
        </p:nvSpPr>
        <p:spPr>
          <a:xfrm>
            <a:off x="436443" y="2227576"/>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b="1" dirty="0">
                <a:latin typeface="Avenir Next LT Pro Light" panose="020B0304020202020204" pitchFamily="34" charset="0"/>
              </a:rPr>
              <a:t>Sketch model</a:t>
            </a:r>
            <a:endParaRPr lang="en-US" sz="1500" b="1" dirty="0">
              <a:latin typeface="Avenir Next LT Pro Light" panose="020B0304020202020204" pitchFamily="34" charset="0"/>
            </a:endParaRPr>
          </a:p>
        </p:txBody>
      </p:sp>
      <p:sp>
        <p:nvSpPr>
          <p:cNvPr id="5" name="Title 1">
            <a:extLst>
              <a:ext uri="{FF2B5EF4-FFF2-40B4-BE49-F238E27FC236}">
                <a16:creationId xmlns:a16="http://schemas.microsoft.com/office/drawing/2014/main" id="{F6052303-DA26-43EA-A145-FE6F3331AB5B}"/>
              </a:ext>
            </a:extLst>
          </p:cNvPr>
          <p:cNvSpPr txBox="1">
            <a:spLocks/>
          </p:cNvSpPr>
          <p:nvPr/>
        </p:nvSpPr>
        <p:spPr>
          <a:xfrm>
            <a:off x="3522080" y="2227576"/>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b="1" dirty="0">
                <a:latin typeface="Avenir Next LT Pro Light" panose="020B0304020202020204" pitchFamily="34" charset="0"/>
              </a:rPr>
              <a:t>BIM model</a:t>
            </a:r>
            <a:endParaRPr lang="en-US" sz="1500" b="1" dirty="0">
              <a:latin typeface="Avenir Next LT Pro Light" panose="020B0304020202020204" pitchFamily="34" charset="0"/>
            </a:endParaRPr>
          </a:p>
        </p:txBody>
      </p:sp>
      <p:sp>
        <p:nvSpPr>
          <p:cNvPr id="6" name="Title 1">
            <a:extLst>
              <a:ext uri="{FF2B5EF4-FFF2-40B4-BE49-F238E27FC236}">
                <a16:creationId xmlns:a16="http://schemas.microsoft.com/office/drawing/2014/main" id="{EB29C911-2699-4285-80F8-34F7CCC65545}"/>
              </a:ext>
            </a:extLst>
          </p:cNvPr>
          <p:cNvSpPr txBox="1">
            <a:spLocks/>
          </p:cNvSpPr>
          <p:nvPr/>
        </p:nvSpPr>
        <p:spPr>
          <a:xfrm>
            <a:off x="6522801" y="2329175"/>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b="1" dirty="0">
                <a:latin typeface="Avenir Next LT Pro Light" panose="020B0304020202020204" pitchFamily="34" charset="0"/>
              </a:rPr>
              <a:t>Parametric BIM</a:t>
            </a:r>
            <a:endParaRPr lang="en-US" sz="1500" b="1" dirty="0">
              <a:latin typeface="Avenir Next LT Pro Light" panose="020B0304020202020204" pitchFamily="34" charset="0"/>
            </a:endParaRPr>
          </a:p>
        </p:txBody>
      </p:sp>
      <p:sp>
        <p:nvSpPr>
          <p:cNvPr id="7" name="Title 1">
            <a:extLst>
              <a:ext uri="{FF2B5EF4-FFF2-40B4-BE49-F238E27FC236}">
                <a16:creationId xmlns:a16="http://schemas.microsoft.com/office/drawing/2014/main" id="{12B72F24-4FE7-42B8-A7EF-C84DD35DEB35}"/>
              </a:ext>
            </a:extLst>
          </p:cNvPr>
          <p:cNvSpPr txBox="1">
            <a:spLocks/>
          </p:cNvSpPr>
          <p:nvPr/>
        </p:nvSpPr>
        <p:spPr>
          <a:xfrm>
            <a:off x="9592665" y="2432102"/>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b="1" dirty="0">
                <a:latin typeface="Avenir Next LT Pro Light" panose="020B0304020202020204" pitchFamily="34" charset="0"/>
              </a:rPr>
              <a:t>BIM collaboration</a:t>
            </a:r>
          </a:p>
          <a:p>
            <a:pPr algn="ctr"/>
            <a:r>
              <a:rPr lang="fr-FR" sz="1500" b="1" dirty="0">
                <a:latin typeface="Avenir Next LT Pro Light" panose="020B0304020202020204" pitchFamily="34" charset="0"/>
              </a:rPr>
              <a:t>and </a:t>
            </a:r>
            <a:r>
              <a:rPr lang="fr-FR" sz="1500" b="1" dirty="0" err="1">
                <a:latin typeface="Avenir Next LT Pro Light" panose="020B0304020202020204" pitchFamily="34" charset="0"/>
              </a:rPr>
              <a:t>delivery</a:t>
            </a:r>
            <a:endParaRPr lang="fr-FR" sz="1500" b="1" dirty="0">
              <a:latin typeface="Avenir Next LT Pro Light" panose="020B0304020202020204" pitchFamily="34" charset="0"/>
            </a:endParaRPr>
          </a:p>
        </p:txBody>
      </p:sp>
      <p:sp>
        <p:nvSpPr>
          <p:cNvPr id="9" name="Oval 8">
            <a:extLst>
              <a:ext uri="{FF2B5EF4-FFF2-40B4-BE49-F238E27FC236}">
                <a16:creationId xmlns:a16="http://schemas.microsoft.com/office/drawing/2014/main" id="{8D2F2276-45FC-4EA9-86D2-A3802B9B7534}"/>
              </a:ext>
            </a:extLst>
          </p:cNvPr>
          <p:cNvSpPr/>
          <p:nvPr/>
        </p:nvSpPr>
        <p:spPr>
          <a:xfrm>
            <a:off x="475342" y="3164417"/>
            <a:ext cx="1341973" cy="1341973"/>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LT Pro Light" panose="020B0304020202020204" pitchFamily="34" charset="0"/>
            </a:endParaRPr>
          </a:p>
        </p:txBody>
      </p:sp>
      <p:sp>
        <p:nvSpPr>
          <p:cNvPr id="11" name="Title 1">
            <a:extLst>
              <a:ext uri="{FF2B5EF4-FFF2-40B4-BE49-F238E27FC236}">
                <a16:creationId xmlns:a16="http://schemas.microsoft.com/office/drawing/2014/main" id="{5B5016A5-7619-4585-A853-3B7CB7B65344}"/>
              </a:ext>
            </a:extLst>
          </p:cNvPr>
          <p:cNvSpPr txBox="1">
            <a:spLocks/>
          </p:cNvSpPr>
          <p:nvPr/>
        </p:nvSpPr>
        <p:spPr>
          <a:xfrm>
            <a:off x="436443" y="3469688"/>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dirty="0">
                <a:latin typeface="Avenir Next LT Pro Light" panose="020B0304020202020204" pitchFamily="34" charset="0"/>
              </a:rPr>
              <a:t>SketchUp</a:t>
            </a:r>
            <a:endParaRPr lang="en-US" sz="1500" dirty="0">
              <a:latin typeface="Avenir Next LT Pro Light" panose="020B0304020202020204" pitchFamily="34" charset="0"/>
            </a:endParaRPr>
          </a:p>
        </p:txBody>
      </p:sp>
      <p:sp>
        <p:nvSpPr>
          <p:cNvPr id="12" name="Oval 11">
            <a:extLst>
              <a:ext uri="{FF2B5EF4-FFF2-40B4-BE49-F238E27FC236}">
                <a16:creationId xmlns:a16="http://schemas.microsoft.com/office/drawing/2014/main" id="{8DDEDE93-A7B2-4588-8057-C8E91F1ECD50}"/>
              </a:ext>
            </a:extLst>
          </p:cNvPr>
          <p:cNvSpPr/>
          <p:nvPr/>
        </p:nvSpPr>
        <p:spPr>
          <a:xfrm>
            <a:off x="3559162" y="3164417"/>
            <a:ext cx="1341973" cy="1341973"/>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LT Pro Light" panose="020B0304020202020204" pitchFamily="34" charset="0"/>
            </a:endParaRPr>
          </a:p>
        </p:txBody>
      </p:sp>
      <p:sp>
        <p:nvSpPr>
          <p:cNvPr id="13" name="Oval 12">
            <a:extLst>
              <a:ext uri="{FF2B5EF4-FFF2-40B4-BE49-F238E27FC236}">
                <a16:creationId xmlns:a16="http://schemas.microsoft.com/office/drawing/2014/main" id="{ECC5FDA9-0B30-4C4E-89FB-B024679BDE3F}"/>
              </a:ext>
            </a:extLst>
          </p:cNvPr>
          <p:cNvSpPr/>
          <p:nvPr/>
        </p:nvSpPr>
        <p:spPr>
          <a:xfrm>
            <a:off x="3136114" y="3531919"/>
            <a:ext cx="1341973" cy="1341973"/>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LT Pro Light" panose="020B0304020202020204" pitchFamily="34" charset="0"/>
            </a:endParaRPr>
          </a:p>
        </p:txBody>
      </p:sp>
      <p:sp>
        <p:nvSpPr>
          <p:cNvPr id="14" name="Oval 13">
            <a:extLst>
              <a:ext uri="{FF2B5EF4-FFF2-40B4-BE49-F238E27FC236}">
                <a16:creationId xmlns:a16="http://schemas.microsoft.com/office/drawing/2014/main" id="{D628692D-44D3-45CC-81C1-669D17F5390A}"/>
              </a:ext>
            </a:extLst>
          </p:cNvPr>
          <p:cNvSpPr/>
          <p:nvPr/>
        </p:nvSpPr>
        <p:spPr>
          <a:xfrm>
            <a:off x="3960012" y="3531919"/>
            <a:ext cx="1341973" cy="1341973"/>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Next LT Pro Light" panose="020B0304020202020204" pitchFamily="34" charset="0"/>
            </a:endParaRPr>
          </a:p>
        </p:txBody>
      </p:sp>
      <p:sp>
        <p:nvSpPr>
          <p:cNvPr id="15" name="Title 1">
            <a:extLst>
              <a:ext uri="{FF2B5EF4-FFF2-40B4-BE49-F238E27FC236}">
                <a16:creationId xmlns:a16="http://schemas.microsoft.com/office/drawing/2014/main" id="{8C1C4782-20CF-4E25-B0FB-293A569F9F43}"/>
              </a:ext>
            </a:extLst>
          </p:cNvPr>
          <p:cNvSpPr txBox="1">
            <a:spLocks/>
          </p:cNvSpPr>
          <p:nvPr/>
        </p:nvSpPr>
        <p:spPr>
          <a:xfrm>
            <a:off x="3503110" y="3762697"/>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dirty="0">
                <a:latin typeface="Avenir Next LT Pro Light" panose="020B0304020202020204" pitchFamily="34" charset="0"/>
              </a:rPr>
              <a:t>Revit</a:t>
            </a:r>
          </a:p>
        </p:txBody>
      </p:sp>
      <p:sp>
        <p:nvSpPr>
          <p:cNvPr id="16" name="Title 1">
            <a:extLst>
              <a:ext uri="{FF2B5EF4-FFF2-40B4-BE49-F238E27FC236}">
                <a16:creationId xmlns:a16="http://schemas.microsoft.com/office/drawing/2014/main" id="{E89A61C5-7540-4B0C-ACBF-138542C91E54}"/>
              </a:ext>
            </a:extLst>
          </p:cNvPr>
          <p:cNvSpPr txBox="1">
            <a:spLocks/>
          </p:cNvSpPr>
          <p:nvPr/>
        </p:nvSpPr>
        <p:spPr>
          <a:xfrm>
            <a:off x="2898722" y="4146807"/>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dirty="0">
                <a:latin typeface="Avenir Next LT Pro Light" panose="020B0304020202020204" pitchFamily="34" charset="0"/>
              </a:rPr>
              <a:t>RIB</a:t>
            </a:r>
            <a:endParaRPr lang="en-US" sz="1500" dirty="0">
              <a:latin typeface="Avenir Next LT Pro Light" panose="020B0304020202020204" pitchFamily="34" charset="0"/>
            </a:endParaRPr>
          </a:p>
        </p:txBody>
      </p:sp>
      <p:sp>
        <p:nvSpPr>
          <p:cNvPr id="17" name="Title 1">
            <a:extLst>
              <a:ext uri="{FF2B5EF4-FFF2-40B4-BE49-F238E27FC236}">
                <a16:creationId xmlns:a16="http://schemas.microsoft.com/office/drawing/2014/main" id="{C27F42D4-6ABC-4757-8727-95757F4E9146}"/>
              </a:ext>
            </a:extLst>
          </p:cNvPr>
          <p:cNvSpPr txBox="1">
            <a:spLocks/>
          </p:cNvSpPr>
          <p:nvPr/>
        </p:nvSpPr>
        <p:spPr>
          <a:xfrm>
            <a:off x="4188373" y="4157139"/>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dirty="0">
                <a:latin typeface="Avenir Next LT Pro Light" panose="020B0304020202020204" pitchFamily="34" charset="0"/>
              </a:rPr>
              <a:t>RIX</a:t>
            </a:r>
            <a:endParaRPr lang="en-US" sz="1500" dirty="0">
              <a:latin typeface="Avenir Next LT Pro Light" panose="020B0304020202020204" pitchFamily="34" charset="0"/>
            </a:endParaRPr>
          </a:p>
        </p:txBody>
      </p:sp>
      <p:sp>
        <p:nvSpPr>
          <p:cNvPr id="18" name="Title 1">
            <a:extLst>
              <a:ext uri="{FF2B5EF4-FFF2-40B4-BE49-F238E27FC236}">
                <a16:creationId xmlns:a16="http://schemas.microsoft.com/office/drawing/2014/main" id="{86FB45D6-1C26-4B28-BEBA-C7CA49509819}"/>
              </a:ext>
            </a:extLst>
          </p:cNvPr>
          <p:cNvSpPr txBox="1">
            <a:spLocks/>
          </p:cNvSpPr>
          <p:nvPr/>
        </p:nvSpPr>
        <p:spPr>
          <a:xfrm>
            <a:off x="3537298" y="3031267"/>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dirty="0">
                <a:latin typeface="Avenir Next LT Pro Light" panose="020B0304020202020204" pitchFamily="34" charset="0"/>
              </a:rPr>
              <a:t>ARK</a:t>
            </a:r>
            <a:endParaRPr lang="en-US" sz="1500" dirty="0">
              <a:latin typeface="Avenir Next LT Pro Light" panose="020B0304020202020204" pitchFamily="34" charset="0"/>
            </a:endParaRPr>
          </a:p>
        </p:txBody>
      </p:sp>
      <p:cxnSp>
        <p:nvCxnSpPr>
          <p:cNvPr id="19" name="Straight Arrow Connector 18">
            <a:extLst>
              <a:ext uri="{FF2B5EF4-FFF2-40B4-BE49-F238E27FC236}">
                <a16:creationId xmlns:a16="http://schemas.microsoft.com/office/drawing/2014/main" id="{C0133638-AE59-4564-B13C-008D902CF776}"/>
              </a:ext>
            </a:extLst>
          </p:cNvPr>
          <p:cNvCxnSpPr/>
          <p:nvPr/>
        </p:nvCxnSpPr>
        <p:spPr>
          <a:xfrm>
            <a:off x="1902528" y="3830215"/>
            <a:ext cx="6755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8BF4A35-301A-4112-AB75-B925D1F9DD6C}"/>
              </a:ext>
            </a:extLst>
          </p:cNvPr>
          <p:cNvCxnSpPr/>
          <p:nvPr/>
        </p:nvCxnSpPr>
        <p:spPr>
          <a:xfrm>
            <a:off x="5349022" y="3830215"/>
            <a:ext cx="6755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AFE88F6B-0C91-40E5-8872-050EF26B8244}"/>
              </a:ext>
            </a:extLst>
          </p:cNvPr>
          <p:cNvSpPr txBox="1">
            <a:spLocks/>
          </p:cNvSpPr>
          <p:nvPr/>
        </p:nvSpPr>
        <p:spPr>
          <a:xfrm>
            <a:off x="6131206" y="3602087"/>
            <a:ext cx="41622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500" b="1" dirty="0" err="1">
                <a:latin typeface="Avenir Next LT Pro Light" panose="020B0304020202020204" pitchFamily="34" charset="0"/>
              </a:rPr>
              <a:t>Task</a:t>
            </a:r>
            <a:r>
              <a:rPr lang="fr-FR" sz="1500" b="1" dirty="0">
                <a:latin typeface="Avenir Next LT Pro Light" panose="020B0304020202020204" pitchFamily="34" charset="0"/>
              </a:rPr>
              <a:t> automation</a:t>
            </a:r>
          </a:p>
          <a:p>
            <a:endParaRPr lang="fr-FR" sz="500" b="1" dirty="0">
              <a:latin typeface="Avenir Next LT Pro Light" panose="020B0304020202020204" pitchFamily="34" charset="0"/>
            </a:endParaRPr>
          </a:p>
          <a:p>
            <a:r>
              <a:rPr lang="fr-FR" sz="1500" dirty="0">
                <a:latin typeface="Avenir Next LT Pro Light" panose="020B0304020202020204" pitchFamily="34" charset="0"/>
              </a:rPr>
              <a:t>Data </a:t>
            </a:r>
            <a:r>
              <a:rPr lang="fr-FR" sz="1500" dirty="0" err="1">
                <a:latin typeface="Avenir Next LT Pro Light" panose="020B0304020202020204" pitchFamily="34" charset="0"/>
              </a:rPr>
              <a:t>mining</a:t>
            </a:r>
            <a:r>
              <a:rPr lang="fr-FR" sz="1500" dirty="0">
                <a:latin typeface="Avenir Next LT Pro Light" panose="020B0304020202020204" pitchFamily="34" charset="0"/>
              </a:rPr>
              <a:t> and </a:t>
            </a:r>
            <a:r>
              <a:rPr lang="fr-FR" sz="1500" dirty="0" err="1">
                <a:latin typeface="Avenir Next LT Pro Light" panose="020B0304020202020204" pitchFamily="34" charset="0"/>
              </a:rPr>
              <a:t>visualization</a:t>
            </a:r>
            <a:r>
              <a:rPr lang="fr-FR" sz="1500" dirty="0">
                <a:latin typeface="Avenir Next LT Pro Light" panose="020B0304020202020204" pitchFamily="34" charset="0"/>
              </a:rPr>
              <a:t>	</a:t>
            </a:r>
          </a:p>
          <a:p>
            <a:endParaRPr lang="fr-FR" sz="500" dirty="0">
              <a:latin typeface="Avenir Next LT Pro Light" panose="020B0304020202020204" pitchFamily="34" charset="0"/>
            </a:endParaRPr>
          </a:p>
          <a:p>
            <a:r>
              <a:rPr lang="fr-FR" sz="1500" dirty="0">
                <a:latin typeface="Avenir Next LT Pro Light" panose="020B0304020202020204" pitchFamily="34" charset="0"/>
              </a:rPr>
              <a:t>Building </a:t>
            </a:r>
            <a:r>
              <a:rPr lang="fr-FR" sz="1500" dirty="0" err="1">
                <a:latin typeface="Avenir Next LT Pro Light" panose="020B0304020202020204" pitchFamily="34" charset="0"/>
              </a:rPr>
              <a:t>analysis</a:t>
            </a:r>
            <a:r>
              <a:rPr lang="fr-FR" sz="1500" dirty="0">
                <a:latin typeface="Avenir Next LT Pro Light" panose="020B0304020202020204" pitchFamily="34" charset="0"/>
              </a:rPr>
              <a:t>		</a:t>
            </a:r>
          </a:p>
          <a:p>
            <a:endParaRPr lang="fr-FR" sz="500" dirty="0">
              <a:latin typeface="Avenir Next LT Pro Light" panose="020B0304020202020204" pitchFamily="34" charset="0"/>
            </a:endParaRPr>
          </a:p>
          <a:p>
            <a:r>
              <a:rPr lang="fr-FR" sz="1500" dirty="0">
                <a:latin typeface="Avenir Next LT Pro Light" panose="020B0304020202020204" pitchFamily="34" charset="0"/>
              </a:rPr>
              <a:t>Design exploration</a:t>
            </a:r>
          </a:p>
          <a:p>
            <a:endParaRPr lang="fr-FR" sz="1500" dirty="0">
              <a:latin typeface="Avenir Next LT Pro Light" panose="020B0304020202020204" pitchFamily="34" charset="0"/>
            </a:endParaRPr>
          </a:p>
          <a:p>
            <a:endParaRPr lang="fr-FR" sz="1500" dirty="0">
              <a:latin typeface="Avenir Next LT Pro Light" panose="020B0304020202020204" pitchFamily="34" charset="0"/>
            </a:endParaRPr>
          </a:p>
          <a:p>
            <a:endParaRPr lang="fr-FR" sz="1500" dirty="0">
              <a:latin typeface="Avenir Next LT Pro Light" panose="020B0304020202020204" pitchFamily="34" charset="0"/>
            </a:endParaRPr>
          </a:p>
        </p:txBody>
      </p:sp>
      <p:sp>
        <p:nvSpPr>
          <p:cNvPr id="27" name="Title 1">
            <a:extLst>
              <a:ext uri="{FF2B5EF4-FFF2-40B4-BE49-F238E27FC236}">
                <a16:creationId xmlns:a16="http://schemas.microsoft.com/office/drawing/2014/main" id="{DBBE162A-7596-4738-B151-35983BCB7EE2}"/>
              </a:ext>
            </a:extLst>
          </p:cNvPr>
          <p:cNvSpPr txBox="1">
            <a:spLocks/>
          </p:cNvSpPr>
          <p:nvPr/>
        </p:nvSpPr>
        <p:spPr>
          <a:xfrm>
            <a:off x="9710956" y="3693378"/>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dirty="0">
                <a:latin typeface="Avenir Next LT Pro Light" panose="020B0304020202020204" pitchFamily="34" charset="0"/>
              </a:rPr>
              <a:t>IFC model</a:t>
            </a:r>
          </a:p>
          <a:p>
            <a:pPr algn="ctr"/>
            <a:r>
              <a:rPr lang="fr-FR" sz="1500" dirty="0">
                <a:latin typeface="Avenir Next LT Pro Light" panose="020B0304020202020204" pitchFamily="34" charset="0"/>
              </a:rPr>
              <a:t>Bimsync</a:t>
            </a:r>
          </a:p>
          <a:p>
            <a:pPr algn="ctr"/>
            <a:r>
              <a:rPr lang="fr-FR" sz="1500" dirty="0">
                <a:latin typeface="Avenir Next LT Pro Light" panose="020B0304020202020204" pitchFamily="34" charset="0"/>
              </a:rPr>
              <a:t>Drawings</a:t>
            </a:r>
            <a:endParaRPr lang="en-US" sz="1500" dirty="0">
              <a:latin typeface="Avenir Next LT Pro Light" panose="020B0304020202020204" pitchFamily="34" charset="0"/>
            </a:endParaRPr>
          </a:p>
          <a:p>
            <a:pPr algn="ctr"/>
            <a:endParaRPr lang="en-US" sz="1500" dirty="0">
              <a:latin typeface="Avenir Next LT Pro Light" panose="020B0304020202020204" pitchFamily="34" charset="0"/>
            </a:endParaRPr>
          </a:p>
          <a:p>
            <a:pPr algn="ctr"/>
            <a:endParaRPr lang="en-US" sz="1500" dirty="0">
              <a:latin typeface="Avenir Next LT Pro Light" panose="020B0304020202020204" pitchFamily="34" charset="0"/>
            </a:endParaRPr>
          </a:p>
        </p:txBody>
      </p:sp>
      <p:sp>
        <p:nvSpPr>
          <p:cNvPr id="30" name="Title 1">
            <a:extLst>
              <a:ext uri="{FF2B5EF4-FFF2-40B4-BE49-F238E27FC236}">
                <a16:creationId xmlns:a16="http://schemas.microsoft.com/office/drawing/2014/main" id="{1FCD64A3-4515-4819-B09D-31A9DD4B7AF6}"/>
              </a:ext>
            </a:extLst>
          </p:cNvPr>
          <p:cNvSpPr txBox="1">
            <a:spLocks/>
          </p:cNvSpPr>
          <p:nvPr/>
        </p:nvSpPr>
        <p:spPr>
          <a:xfrm>
            <a:off x="3537298" y="5220681"/>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500" dirty="0">
                <a:latin typeface="Avenir Next LT Pro Light" panose="020B0304020202020204" pitchFamily="34" charset="0"/>
              </a:rPr>
              <a:t>API</a:t>
            </a:r>
          </a:p>
          <a:p>
            <a:pPr algn="ctr"/>
            <a:r>
              <a:rPr lang="fr-FR" sz="900" dirty="0">
                <a:latin typeface="Avenir Next LT Pro Light" panose="020B0304020202020204" pitchFamily="34" charset="0"/>
              </a:rPr>
              <a:t>Application Programming Interface</a:t>
            </a:r>
            <a:endParaRPr lang="en-US" sz="900" dirty="0">
              <a:latin typeface="Avenir Next LT Pro Light" panose="020B0304020202020204" pitchFamily="34" charset="0"/>
            </a:endParaRPr>
          </a:p>
        </p:txBody>
      </p:sp>
      <p:sp>
        <p:nvSpPr>
          <p:cNvPr id="31" name="Title 1">
            <a:extLst>
              <a:ext uri="{FF2B5EF4-FFF2-40B4-BE49-F238E27FC236}">
                <a16:creationId xmlns:a16="http://schemas.microsoft.com/office/drawing/2014/main" id="{4F582130-8256-47B6-B5E1-2B8BDE1A0778}"/>
              </a:ext>
            </a:extLst>
          </p:cNvPr>
          <p:cNvSpPr txBox="1">
            <a:spLocks/>
          </p:cNvSpPr>
          <p:nvPr/>
        </p:nvSpPr>
        <p:spPr>
          <a:xfrm>
            <a:off x="5812453" y="5080246"/>
            <a:ext cx="1416908" cy="731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1500" dirty="0">
                <a:latin typeface="Avenir Next LT Pro Light" panose="020B0304020202020204" pitchFamily="34" charset="0"/>
              </a:rPr>
              <a:t>Dynamo</a:t>
            </a:r>
            <a:endParaRPr lang="en-US" sz="1500" dirty="0">
              <a:latin typeface="Avenir Next LT Pro Light" panose="020B0304020202020204" pitchFamily="34" charset="0"/>
            </a:endParaRPr>
          </a:p>
        </p:txBody>
      </p:sp>
      <p:cxnSp>
        <p:nvCxnSpPr>
          <p:cNvPr id="32" name="Straight Connector 31">
            <a:extLst>
              <a:ext uri="{FF2B5EF4-FFF2-40B4-BE49-F238E27FC236}">
                <a16:creationId xmlns:a16="http://schemas.microsoft.com/office/drawing/2014/main" id="{85B897F7-02AF-4B59-9C5F-E9907CD16B4D}"/>
              </a:ext>
            </a:extLst>
          </p:cNvPr>
          <p:cNvCxnSpPr>
            <a:cxnSpLocks/>
          </p:cNvCxnSpPr>
          <p:nvPr/>
        </p:nvCxnSpPr>
        <p:spPr>
          <a:xfrm>
            <a:off x="4223519" y="4268120"/>
            <a:ext cx="0" cy="952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3F1FCE6-3302-432A-8864-DD6F602E1C63}"/>
              </a:ext>
            </a:extLst>
          </p:cNvPr>
          <p:cNvCxnSpPr>
            <a:cxnSpLocks/>
          </p:cNvCxnSpPr>
          <p:nvPr/>
        </p:nvCxnSpPr>
        <p:spPr>
          <a:xfrm flipH="1">
            <a:off x="4627539" y="5496302"/>
            <a:ext cx="1000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9BAF58-DC3F-4A67-ACCC-6C4D0467ABDA}"/>
              </a:ext>
            </a:extLst>
          </p:cNvPr>
          <p:cNvCxnSpPr>
            <a:cxnSpLocks/>
          </p:cNvCxnSpPr>
          <p:nvPr/>
        </p:nvCxnSpPr>
        <p:spPr>
          <a:xfrm>
            <a:off x="7437146" y="4518827"/>
            <a:ext cx="0" cy="97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7DBA49-26DC-4D4A-8099-C8A8494452CD}"/>
              </a:ext>
            </a:extLst>
          </p:cNvPr>
          <p:cNvCxnSpPr>
            <a:cxnSpLocks/>
          </p:cNvCxnSpPr>
          <p:nvPr/>
        </p:nvCxnSpPr>
        <p:spPr>
          <a:xfrm flipH="1">
            <a:off x="6835253" y="5494477"/>
            <a:ext cx="6018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E2D47B5-9F5D-4A0A-A799-CFD54E38C178}"/>
              </a:ext>
            </a:extLst>
          </p:cNvPr>
          <p:cNvSpPr/>
          <p:nvPr/>
        </p:nvSpPr>
        <p:spPr>
          <a:xfrm>
            <a:off x="6189067" y="3391036"/>
            <a:ext cx="1490712" cy="285696"/>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C1C1A7EB-4E4E-4456-9434-3BC9F656B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cxnSp>
        <p:nvCxnSpPr>
          <p:cNvPr id="38" name="Straight Arrow Connector 37">
            <a:extLst>
              <a:ext uri="{FF2B5EF4-FFF2-40B4-BE49-F238E27FC236}">
                <a16:creationId xmlns:a16="http://schemas.microsoft.com/office/drawing/2014/main" id="{E15529CC-CF9F-4FA9-ADAE-45B14C6D7AA7}"/>
              </a:ext>
            </a:extLst>
          </p:cNvPr>
          <p:cNvCxnSpPr/>
          <p:nvPr/>
        </p:nvCxnSpPr>
        <p:spPr>
          <a:xfrm>
            <a:off x="9043962" y="3830215"/>
            <a:ext cx="6755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235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A0AD-CD71-46BD-A878-0A3B3F40EF31}"/>
              </a:ext>
            </a:extLst>
          </p:cNvPr>
          <p:cNvSpPr>
            <a:spLocks noGrp="1"/>
          </p:cNvSpPr>
          <p:nvPr>
            <p:ph type="ctrTitle"/>
          </p:nvPr>
        </p:nvSpPr>
        <p:spPr>
          <a:xfrm>
            <a:off x="1524000" y="406400"/>
            <a:ext cx="9144000" cy="2387600"/>
          </a:xfrm>
        </p:spPr>
        <p:txBody>
          <a:bodyPr>
            <a:normAutofit/>
          </a:bodyPr>
          <a:lstStyle/>
          <a:p>
            <a:r>
              <a:rPr lang="fr-FR" sz="4400" dirty="0">
                <a:latin typeface="Avenir Next LT Pro Light" panose="020B0304020202020204" pitchFamily="34" charset="0"/>
              </a:rPr>
              <a:t>How do </a:t>
            </a:r>
            <a:r>
              <a:rPr lang="fr-FR" sz="4400" dirty="0" err="1">
                <a:latin typeface="Avenir Next LT Pro Light" panose="020B0304020202020204" pitchFamily="34" charset="0"/>
              </a:rPr>
              <a:t>we</a:t>
            </a:r>
            <a:r>
              <a:rPr lang="fr-FR" sz="4400" dirty="0">
                <a:latin typeface="Avenir Next LT Pro Light" panose="020B0304020202020204" pitchFamily="34" charset="0"/>
              </a:rPr>
              <a:t> </a:t>
            </a:r>
            <a:r>
              <a:rPr lang="fr-FR" sz="4400" dirty="0" err="1">
                <a:latin typeface="Avenir Next LT Pro Light" panose="020B0304020202020204" pitchFamily="34" charset="0"/>
              </a:rPr>
              <a:t>get</a:t>
            </a:r>
            <a:r>
              <a:rPr lang="fr-FR" sz="4400" dirty="0">
                <a:latin typeface="Avenir Next LT Pro Light" panose="020B0304020202020204" pitchFamily="34" charset="0"/>
              </a:rPr>
              <a:t> </a:t>
            </a:r>
            <a:r>
              <a:rPr lang="fr-FR" sz="4400" dirty="0" err="1">
                <a:latin typeface="Avenir Next LT Pro Light" panose="020B0304020202020204" pitchFamily="34" charset="0"/>
              </a:rPr>
              <a:t>behind</a:t>
            </a:r>
            <a:r>
              <a:rPr lang="fr-FR" sz="4400" dirty="0">
                <a:latin typeface="Avenir Next LT Pro Light" panose="020B0304020202020204" pitchFamily="34" charset="0"/>
              </a:rPr>
              <a:t> the productivity </a:t>
            </a:r>
            <a:r>
              <a:rPr lang="fr-FR" sz="4400" dirty="0" err="1">
                <a:latin typeface="Avenir Next LT Pro Light" panose="020B0304020202020204" pitchFamily="34" charset="0"/>
              </a:rPr>
              <a:t>frontier</a:t>
            </a:r>
            <a:r>
              <a:rPr lang="fr-FR" sz="4400" dirty="0">
                <a:latin typeface="Avenir Next LT Pro Light" panose="020B0304020202020204" pitchFamily="34" charset="0"/>
              </a:rPr>
              <a:t>?</a:t>
            </a:r>
            <a:endParaRPr lang="en-US" sz="4400" dirty="0">
              <a:latin typeface="Avenir Next LT Pro Light" panose="020B0304020202020204" pitchFamily="34" charset="0"/>
            </a:endParaRPr>
          </a:p>
        </p:txBody>
      </p:sp>
      <p:sp>
        <p:nvSpPr>
          <p:cNvPr id="3" name="Subtitle 2">
            <a:extLst>
              <a:ext uri="{FF2B5EF4-FFF2-40B4-BE49-F238E27FC236}">
                <a16:creationId xmlns:a16="http://schemas.microsoft.com/office/drawing/2014/main" id="{9E45134E-DF85-43F2-A1E2-1F3C2D2ADDA9}"/>
              </a:ext>
            </a:extLst>
          </p:cNvPr>
          <p:cNvSpPr>
            <a:spLocks noGrp="1"/>
          </p:cNvSpPr>
          <p:nvPr>
            <p:ph type="subTitle" idx="1"/>
          </p:nvPr>
        </p:nvSpPr>
        <p:spPr/>
        <p:txBody>
          <a:bodyPr/>
          <a:lstStyle/>
          <a:p>
            <a:r>
              <a:rPr lang="fr-FR" sz="4400" dirty="0">
                <a:latin typeface="Avenir Next LT Pro" panose="020B0504020202020204" pitchFamily="34" charset="0"/>
              </a:rPr>
              <a:t>How about </a:t>
            </a:r>
            <a:r>
              <a:rPr lang="fr-FR" sz="4400" dirty="0" err="1">
                <a:latin typeface="Avenir Next LT Pro" panose="020B0504020202020204" pitchFamily="34" charset="0"/>
              </a:rPr>
              <a:t>doing</a:t>
            </a:r>
            <a:r>
              <a:rPr lang="fr-FR" sz="4400" dirty="0">
                <a:latin typeface="Avenir Next LT Pro" panose="020B0504020202020204" pitchFamily="34" charset="0"/>
              </a:rPr>
              <a:t> 1 </a:t>
            </a:r>
            <a:r>
              <a:rPr lang="fr-FR" sz="4400" dirty="0" err="1">
                <a:latin typeface="Avenir Next LT Pro" panose="020B0504020202020204" pitchFamily="34" charset="0"/>
              </a:rPr>
              <a:t>hour</a:t>
            </a:r>
            <a:r>
              <a:rPr lang="fr-FR" sz="4400" dirty="0">
                <a:latin typeface="Avenir Next LT Pro" panose="020B0504020202020204" pitchFamily="34" charset="0"/>
              </a:rPr>
              <a:t> </a:t>
            </a:r>
            <a:r>
              <a:rPr lang="fr-FR" sz="4400" dirty="0" err="1">
                <a:latin typeface="Avenir Next LT Pro" panose="020B0504020202020204" pitchFamily="34" charset="0"/>
              </a:rPr>
              <a:t>work</a:t>
            </a:r>
            <a:r>
              <a:rPr lang="fr-FR" sz="4400" dirty="0">
                <a:latin typeface="Avenir Next LT Pro" panose="020B0504020202020204" pitchFamily="34" charset="0"/>
              </a:rPr>
              <a:t> in 1 minute </a:t>
            </a:r>
            <a:r>
              <a:rPr lang="fr-FR" sz="4400" dirty="0" err="1">
                <a:latin typeface="Avenir Next LT Pro" panose="020B0504020202020204" pitchFamily="34" charset="0"/>
              </a:rPr>
              <a:t>using</a:t>
            </a:r>
            <a:r>
              <a:rPr lang="fr-FR" sz="4400" dirty="0">
                <a:latin typeface="Avenir Next LT Pro" panose="020B0504020202020204" pitchFamily="34" charset="0"/>
              </a:rPr>
              <a:t> </a:t>
            </a:r>
            <a:r>
              <a:rPr lang="fr-FR" sz="4400" dirty="0" err="1">
                <a:latin typeface="Avenir Next LT Pro" panose="020B0504020202020204" pitchFamily="34" charset="0"/>
              </a:rPr>
              <a:t>visual</a:t>
            </a:r>
            <a:r>
              <a:rPr lang="fr-FR" sz="4400" dirty="0">
                <a:latin typeface="Avenir Next LT Pro" panose="020B0504020202020204" pitchFamily="34" charset="0"/>
              </a:rPr>
              <a:t> </a:t>
            </a:r>
            <a:r>
              <a:rPr lang="fr-FR" sz="4400" dirty="0" err="1">
                <a:latin typeface="Avenir Next LT Pro" panose="020B0504020202020204" pitchFamily="34" charset="0"/>
              </a:rPr>
              <a:t>programming</a:t>
            </a:r>
            <a:r>
              <a:rPr lang="fr-FR" sz="4400" dirty="0">
                <a:latin typeface="Avenir Next LT Pro" panose="020B0504020202020204" pitchFamily="34" charset="0"/>
              </a:rPr>
              <a:t>?</a:t>
            </a:r>
            <a:endParaRPr lang="en-US" sz="4400" dirty="0">
              <a:latin typeface="Avenir Next LT Pro" panose="020B0504020202020204" pitchFamily="34" charset="0"/>
            </a:endParaRPr>
          </a:p>
          <a:p>
            <a:endParaRPr lang="en-US" dirty="0"/>
          </a:p>
        </p:txBody>
      </p:sp>
      <p:pic>
        <p:nvPicPr>
          <p:cNvPr id="4" name="Picture 3">
            <a:extLst>
              <a:ext uri="{FF2B5EF4-FFF2-40B4-BE49-F238E27FC236}">
                <a16:creationId xmlns:a16="http://schemas.microsoft.com/office/drawing/2014/main" id="{5AD6835F-2761-4AA0-AE7E-573C0FBDA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5105" y="6395458"/>
            <a:ext cx="779195" cy="233942"/>
          </a:xfrm>
          <a:prstGeom prst="rect">
            <a:avLst/>
          </a:prstGeom>
        </p:spPr>
      </p:pic>
    </p:spTree>
    <p:extLst>
      <p:ext uri="{BB962C8B-B14F-4D97-AF65-F5344CB8AC3E}">
        <p14:creationId xmlns:p14="http://schemas.microsoft.com/office/powerpoint/2010/main" val="1788910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164</Words>
  <Application>Microsoft Office PowerPoint</Application>
  <PresentationFormat>Widescreen</PresentationFormat>
  <Paragraphs>69</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Avenir Next LT Pro Light</vt:lpstr>
      <vt:lpstr>Calibri</vt:lpstr>
      <vt:lpstr>Calibri Light</vt:lpstr>
      <vt:lpstr>Office Theme</vt:lpstr>
      <vt:lpstr>Parametric BIM workflows</vt:lpstr>
      <vt:lpstr>Parametric BIM</vt:lpstr>
      <vt:lpstr>Current state of the AEC industry</vt:lpstr>
      <vt:lpstr>How do we get behind the productivity frontier?</vt:lpstr>
      <vt:lpstr>Process</vt:lpstr>
      <vt:lpstr>Case study</vt:lpstr>
      <vt:lpstr>PowerPoint Presentation</vt:lpstr>
      <vt:lpstr>Parametric BIM Workflows</vt:lpstr>
      <vt:lpstr>How do we get behind the productivity frontier?</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Parametric BIM workflows</dc:title>
  <dc:creator>Dounia Touil</dc:creator>
  <cp:lastModifiedBy>Møterom kjeller</cp:lastModifiedBy>
  <cp:revision>21</cp:revision>
  <dcterms:created xsi:type="dcterms:W3CDTF">2019-10-23T17:31:07Z</dcterms:created>
  <dcterms:modified xsi:type="dcterms:W3CDTF">2019-10-28T13:44:05Z</dcterms:modified>
</cp:coreProperties>
</file>